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</p:sldIdLst>
  <p:sldSz cx="18288000" cy="10287000"/>
  <p:notesSz cx="6858000" cy="9144000"/>
  <p:embeddedFontLst>
    <p:embeddedFont>
      <p:font typeface="Agrandir Narrow" pitchFamily="2" charset="77"/>
      <p:regular r:id="rId24"/>
    </p:embeddedFont>
    <p:embeddedFont>
      <p:font typeface="Agrandir Narrow Bold" pitchFamily="2" charset="77"/>
      <p:regular r:id="rId25"/>
      <p:bold r:id="rId26"/>
    </p:embeddedFont>
    <p:embeddedFont>
      <p:font typeface="Bobby Jones" pitchFamily="2" charset="0"/>
      <p:regular r:id="rId27"/>
    </p:embeddedFont>
    <p:embeddedFont>
      <p:font typeface="Canva Sans Bold" panose="020B0803030501040103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4648" autoAdjust="0"/>
  </p:normalViewPr>
  <p:slideViewPr>
    <p:cSldViewPr>
      <p:cViewPr>
        <p:scale>
          <a:sx n="75" d="100"/>
          <a:sy n="75" d="100"/>
        </p:scale>
        <p:origin x="424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F082B-BC47-C34D-A030-07E9C6AFA137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538A4-7FB5-C343-92E1-A912FB085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29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38A4-7FB5-C343-92E1-A912FB085F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2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" y="1028700"/>
            <a:ext cx="16230600" cy="4966414"/>
            <a:chOff x="0" y="0"/>
            <a:chExt cx="4274726" cy="1308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308027"/>
            </a:xfrm>
            <a:custGeom>
              <a:avLst/>
              <a:gdLst/>
              <a:ahLst/>
              <a:cxnLst/>
              <a:rect l="l" t="t" r="r" b="b"/>
              <a:pathLst>
                <a:path w="4274726" h="1308027">
                  <a:moveTo>
                    <a:pt x="0" y="0"/>
                  </a:moveTo>
                  <a:lnTo>
                    <a:pt x="4274726" y="0"/>
                  </a:lnTo>
                  <a:lnTo>
                    <a:pt x="4274726" y="1308027"/>
                  </a:lnTo>
                  <a:lnTo>
                    <a:pt x="0" y="1308027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3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4900" y="1181100"/>
            <a:ext cx="16230600" cy="4966414"/>
            <a:chOff x="0" y="0"/>
            <a:chExt cx="4274726" cy="1308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308027"/>
            </a:xfrm>
            <a:custGeom>
              <a:avLst/>
              <a:gdLst/>
              <a:ahLst/>
              <a:cxnLst/>
              <a:rect l="l" t="t" r="r" b="b"/>
              <a:pathLst>
                <a:path w="4274726" h="1308027">
                  <a:moveTo>
                    <a:pt x="0" y="0"/>
                  </a:moveTo>
                  <a:lnTo>
                    <a:pt x="4274726" y="0"/>
                  </a:lnTo>
                  <a:lnTo>
                    <a:pt x="4274726" y="1308027"/>
                  </a:lnTo>
                  <a:lnTo>
                    <a:pt x="0" y="1308027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13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57109">
            <a:off x="12774962" y="3897124"/>
            <a:ext cx="4177025" cy="7683492"/>
          </a:xfrm>
          <a:custGeom>
            <a:avLst/>
            <a:gdLst/>
            <a:ahLst/>
            <a:cxnLst/>
            <a:rect l="l" t="t" r="r" b="b"/>
            <a:pathLst>
              <a:path w="4177025" h="7683492">
                <a:moveTo>
                  <a:pt x="0" y="0"/>
                </a:moveTo>
                <a:lnTo>
                  <a:pt x="4177026" y="0"/>
                </a:lnTo>
                <a:lnTo>
                  <a:pt x="4177026" y="7683492"/>
                </a:lnTo>
                <a:lnTo>
                  <a:pt x="0" y="768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57879">
            <a:off x="1745501" y="4549472"/>
            <a:ext cx="3656030" cy="5803222"/>
          </a:xfrm>
          <a:custGeom>
            <a:avLst/>
            <a:gdLst/>
            <a:ahLst/>
            <a:cxnLst/>
            <a:rect l="l" t="t" r="r" b="b"/>
            <a:pathLst>
              <a:path w="3656030" h="5803222">
                <a:moveTo>
                  <a:pt x="0" y="0"/>
                </a:moveTo>
                <a:lnTo>
                  <a:pt x="3656030" y="0"/>
                </a:lnTo>
                <a:lnTo>
                  <a:pt x="3656030" y="5803221"/>
                </a:lnTo>
                <a:lnTo>
                  <a:pt x="0" y="5803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124425">
            <a:off x="2524923" y="4409239"/>
            <a:ext cx="4011547" cy="2316668"/>
          </a:xfrm>
          <a:custGeom>
            <a:avLst/>
            <a:gdLst/>
            <a:ahLst/>
            <a:cxnLst/>
            <a:rect l="l" t="t" r="r" b="b"/>
            <a:pathLst>
              <a:path w="4011547" h="2316668">
                <a:moveTo>
                  <a:pt x="0" y="0"/>
                </a:moveTo>
                <a:lnTo>
                  <a:pt x="4011546" y="0"/>
                </a:lnTo>
                <a:lnTo>
                  <a:pt x="4011546" y="2316668"/>
                </a:lnTo>
                <a:lnTo>
                  <a:pt x="0" y="2316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16485" y="1324319"/>
            <a:ext cx="13502630" cy="124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Paal.ai - Smart Milk Detector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43147" y="2537817"/>
            <a:ext cx="11601705" cy="97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An iot-enabled milk quality monitoring system Using machine learning for real time Adulteration detection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08952" y="4208285"/>
            <a:ext cx="12070096" cy="548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Presented 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08952" y="4656737"/>
            <a:ext cx="12070096" cy="959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19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B M BHARATH</a:t>
            </a:r>
          </a:p>
          <a:p>
            <a:pPr algn="ctr">
              <a:lnSpc>
                <a:spcPts val="2451"/>
              </a:lnSpc>
            </a:pPr>
            <a:r>
              <a:rPr lang="en-US" sz="19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 DARSHAN</a:t>
            </a:r>
          </a:p>
          <a:p>
            <a:pPr algn="ctr">
              <a:lnSpc>
                <a:spcPts val="2451"/>
              </a:lnSpc>
            </a:pPr>
            <a:r>
              <a:rPr lang="en-US" sz="19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 MOUNIKA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40303" y="3519736"/>
            <a:ext cx="7207395" cy="64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Team Guide - Ms. V S Vetri Selvi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154400" cy="2650527"/>
            <a:chOff x="0" y="0"/>
            <a:chExt cx="4254657" cy="698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698081"/>
            </a:xfrm>
            <a:custGeom>
              <a:avLst/>
              <a:gdLst/>
              <a:ahLst/>
              <a:cxnLst/>
              <a:rect l="l" t="t" r="r" b="b"/>
              <a:pathLst>
                <a:path w="4254657" h="698081">
                  <a:moveTo>
                    <a:pt x="0" y="0"/>
                  </a:moveTo>
                  <a:lnTo>
                    <a:pt x="4254657" y="0"/>
                  </a:lnTo>
                  <a:lnTo>
                    <a:pt x="4254657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66913" y="1459586"/>
            <a:ext cx="14782774" cy="187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1"/>
              </a:lnSpc>
              <a:spcBef>
                <a:spcPct val="0"/>
              </a:spcBef>
            </a:pPr>
            <a:r>
              <a:rPr lang="en-US" sz="1077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System Architecture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101760"/>
            <a:ext cx="15918305" cy="5004140"/>
            <a:chOff x="0" y="0"/>
            <a:chExt cx="4192475" cy="13179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2475" cy="1317963"/>
            </a:xfrm>
            <a:custGeom>
              <a:avLst/>
              <a:gdLst/>
              <a:ahLst/>
              <a:cxnLst/>
              <a:rect l="l" t="t" r="r" b="b"/>
              <a:pathLst>
                <a:path w="4192475" h="1317963">
                  <a:moveTo>
                    <a:pt x="0" y="0"/>
                  </a:moveTo>
                  <a:lnTo>
                    <a:pt x="4192475" y="0"/>
                  </a:lnTo>
                  <a:lnTo>
                    <a:pt x="4192475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92475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1100" y="4254160"/>
            <a:ext cx="16078200" cy="5004140"/>
            <a:chOff x="0" y="0"/>
            <a:chExt cx="4234588" cy="1317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34588" cy="1317963"/>
            </a:xfrm>
            <a:custGeom>
              <a:avLst/>
              <a:gdLst/>
              <a:ahLst/>
              <a:cxnLst/>
              <a:rect l="l" t="t" r="r" b="b"/>
              <a:pathLst>
                <a:path w="4234588" h="1317963">
                  <a:moveTo>
                    <a:pt x="0" y="0"/>
                  </a:moveTo>
                  <a:lnTo>
                    <a:pt x="4234588" y="0"/>
                  </a:lnTo>
                  <a:lnTo>
                    <a:pt x="4234588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34588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62742" y="4621994"/>
            <a:ext cx="13286315" cy="405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3. User Interaction Layer</a:t>
            </a:r>
          </a:p>
          <a:p>
            <a:pPr marL="734056" lvl="1" indent="-367028" algn="l">
              <a:lnSpc>
                <a:spcPts val="5269"/>
              </a:lnSpc>
              <a:buFont typeface="Arial"/>
              <a:buChar char="•"/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OLED Display: Real-time feedback for farmers</a:t>
            </a:r>
          </a:p>
          <a:p>
            <a:pPr marL="734056" lvl="1" indent="-367028" algn="l">
              <a:lnSpc>
                <a:spcPts val="5269"/>
              </a:lnSpc>
              <a:buFont typeface="Arial"/>
              <a:buChar char="•"/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Web Dashboard: Remote monitoring and analytics for processors and regulators</a:t>
            </a:r>
          </a:p>
          <a:p>
            <a:pPr marL="734056" lvl="1" indent="-367028" algn="l">
              <a:lnSpc>
                <a:spcPts val="5269"/>
              </a:lnSpc>
              <a:buFont typeface="Arial"/>
              <a:buChar char="•"/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Security: End-to-end encryption for safe data transmission and storage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30050"/>
            <a:ext cx="15918305" cy="9226901"/>
            <a:chOff x="0" y="0"/>
            <a:chExt cx="4192475" cy="2430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2475" cy="2430130"/>
            </a:xfrm>
            <a:custGeom>
              <a:avLst/>
              <a:gdLst/>
              <a:ahLst/>
              <a:cxnLst/>
              <a:rect l="l" t="t" r="r" b="b"/>
              <a:pathLst>
                <a:path w="4192475" h="2430130">
                  <a:moveTo>
                    <a:pt x="0" y="0"/>
                  </a:moveTo>
                  <a:lnTo>
                    <a:pt x="4192475" y="0"/>
                  </a:lnTo>
                  <a:lnTo>
                    <a:pt x="4192475" y="2430130"/>
                  </a:lnTo>
                  <a:lnTo>
                    <a:pt x="0" y="2430130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92475" cy="2468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270795"/>
            <a:ext cx="16078200" cy="9362550"/>
            <a:chOff x="0" y="0"/>
            <a:chExt cx="4234588" cy="24658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4588" cy="2465857"/>
            </a:xfrm>
            <a:custGeom>
              <a:avLst/>
              <a:gdLst/>
              <a:ahLst/>
              <a:cxnLst/>
              <a:rect l="l" t="t" r="r" b="b"/>
              <a:pathLst>
                <a:path w="4234588" h="2465857">
                  <a:moveTo>
                    <a:pt x="0" y="0"/>
                  </a:moveTo>
                  <a:lnTo>
                    <a:pt x="4234588" y="0"/>
                  </a:lnTo>
                  <a:lnTo>
                    <a:pt x="4234588" y="2465857"/>
                  </a:lnTo>
                  <a:lnTo>
                    <a:pt x="0" y="2465857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34588" cy="2503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5012890" y="-2187959"/>
            <a:ext cx="8262219" cy="14695538"/>
          </a:xfrm>
          <a:custGeom>
            <a:avLst/>
            <a:gdLst/>
            <a:ahLst/>
            <a:cxnLst/>
            <a:rect l="l" t="t" r="r" b="b"/>
            <a:pathLst>
              <a:path w="8262219" h="14695538">
                <a:moveTo>
                  <a:pt x="0" y="0"/>
                </a:moveTo>
                <a:lnTo>
                  <a:pt x="8262220" y="0"/>
                </a:lnTo>
                <a:lnTo>
                  <a:pt x="8262220" y="14695537"/>
                </a:lnTo>
                <a:lnTo>
                  <a:pt x="0" y="14695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916"/>
            <a:ext cx="16154400" cy="2801975"/>
            <a:chOff x="0" y="0"/>
            <a:chExt cx="4254657" cy="7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737969"/>
            </a:xfrm>
            <a:custGeom>
              <a:avLst/>
              <a:gdLst/>
              <a:ahLst/>
              <a:cxnLst/>
              <a:rect l="l" t="t" r="r" b="b"/>
              <a:pathLst>
                <a:path w="4254657" h="737969">
                  <a:moveTo>
                    <a:pt x="0" y="0"/>
                  </a:moveTo>
                  <a:lnTo>
                    <a:pt x="4254657" y="0"/>
                  </a:lnTo>
                  <a:lnTo>
                    <a:pt x="4254657" y="737969"/>
                  </a:lnTo>
                  <a:lnTo>
                    <a:pt x="0" y="737969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7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674014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66913" y="952500"/>
            <a:ext cx="14782774" cy="187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1"/>
              </a:lnSpc>
              <a:spcBef>
                <a:spcPct val="0"/>
              </a:spcBef>
            </a:pPr>
            <a:r>
              <a:rPr lang="en-US" sz="1077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Build &amp; working process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3685273"/>
            <a:ext cx="15918305" cy="5753817"/>
            <a:chOff x="0" y="0"/>
            <a:chExt cx="4192475" cy="15154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2475" cy="1515408"/>
            </a:xfrm>
            <a:custGeom>
              <a:avLst/>
              <a:gdLst/>
              <a:ahLst/>
              <a:cxnLst/>
              <a:rect l="l" t="t" r="r" b="b"/>
              <a:pathLst>
                <a:path w="4192475" h="1515408">
                  <a:moveTo>
                    <a:pt x="0" y="0"/>
                  </a:moveTo>
                  <a:lnTo>
                    <a:pt x="4192475" y="0"/>
                  </a:lnTo>
                  <a:lnTo>
                    <a:pt x="4192475" y="1515408"/>
                  </a:lnTo>
                  <a:lnTo>
                    <a:pt x="0" y="1515408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92475" cy="155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1100" y="3713836"/>
            <a:ext cx="16078200" cy="5919510"/>
            <a:chOff x="0" y="-38100"/>
            <a:chExt cx="4234588" cy="15590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34588" cy="1520948"/>
            </a:xfrm>
            <a:custGeom>
              <a:avLst/>
              <a:gdLst/>
              <a:ahLst/>
              <a:cxnLst/>
              <a:rect l="l" t="t" r="r" b="b"/>
              <a:pathLst>
                <a:path w="4234588" h="1520948">
                  <a:moveTo>
                    <a:pt x="0" y="0"/>
                  </a:moveTo>
                  <a:lnTo>
                    <a:pt x="4234588" y="0"/>
                  </a:lnTo>
                  <a:lnTo>
                    <a:pt x="4234588" y="1520948"/>
                  </a:lnTo>
                  <a:lnTo>
                    <a:pt x="0" y="1520948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34588" cy="155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80256" y="4356164"/>
            <a:ext cx="14727488" cy="477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Module 1: Sensor Data Acquisition and Processing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Arduino Uno R3 interfaces with: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pH sensor (analog input)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Temperature sensor (DS18B20 via </a:t>
            </a:r>
            <a:r>
              <a:rPr lang="en-US" sz="2400" b="1" dirty="0" err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OneWire</a:t>
            </a: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Color sensor (TCS3200 for RGB values)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Load cell + HX711 (for density measurement)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Data Preprocessing: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Noise filtering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Analog-to-digital conversion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Derived density computed using: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Serial Communication: Processed data sent from Arduino to </a:t>
            </a:r>
            <a:r>
              <a:rPr lang="en-US" sz="2400" b="1" dirty="0" err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NodeMCU</a:t>
            </a:r>
            <a:r>
              <a:rPr lang="en-US" sz="24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(ESP8266)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916"/>
            <a:ext cx="16154400" cy="2801975"/>
            <a:chOff x="0" y="0"/>
            <a:chExt cx="4254657" cy="7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737969"/>
            </a:xfrm>
            <a:custGeom>
              <a:avLst/>
              <a:gdLst/>
              <a:ahLst/>
              <a:cxnLst/>
              <a:rect l="l" t="t" r="r" b="b"/>
              <a:pathLst>
                <a:path w="4254657" h="737969">
                  <a:moveTo>
                    <a:pt x="0" y="0"/>
                  </a:moveTo>
                  <a:lnTo>
                    <a:pt x="4254657" y="0"/>
                  </a:lnTo>
                  <a:lnTo>
                    <a:pt x="4254657" y="737969"/>
                  </a:lnTo>
                  <a:lnTo>
                    <a:pt x="0" y="737969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7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674014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685273"/>
            <a:ext cx="15918305" cy="5753817"/>
            <a:chOff x="0" y="0"/>
            <a:chExt cx="4192475" cy="15154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92475" cy="1515408"/>
            </a:xfrm>
            <a:custGeom>
              <a:avLst/>
              <a:gdLst/>
              <a:ahLst/>
              <a:cxnLst/>
              <a:rect l="l" t="t" r="r" b="b"/>
              <a:pathLst>
                <a:path w="4192475" h="1515408">
                  <a:moveTo>
                    <a:pt x="0" y="0"/>
                  </a:moveTo>
                  <a:lnTo>
                    <a:pt x="4192475" y="0"/>
                  </a:lnTo>
                  <a:lnTo>
                    <a:pt x="4192475" y="1515408"/>
                  </a:lnTo>
                  <a:lnTo>
                    <a:pt x="0" y="1515408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92475" cy="155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1100" y="3858497"/>
            <a:ext cx="16078200" cy="5774849"/>
            <a:chOff x="0" y="0"/>
            <a:chExt cx="4234588" cy="15209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34588" cy="1520948"/>
            </a:xfrm>
            <a:custGeom>
              <a:avLst/>
              <a:gdLst/>
              <a:ahLst/>
              <a:cxnLst/>
              <a:rect l="l" t="t" r="r" b="b"/>
              <a:pathLst>
                <a:path w="4234588" h="1520948">
                  <a:moveTo>
                    <a:pt x="0" y="0"/>
                  </a:moveTo>
                  <a:lnTo>
                    <a:pt x="4234588" y="0"/>
                  </a:lnTo>
                  <a:lnTo>
                    <a:pt x="4234588" y="1520948"/>
                  </a:lnTo>
                  <a:lnTo>
                    <a:pt x="0" y="1520948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34588" cy="155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229098" y="4373336"/>
            <a:ext cx="11517508" cy="425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Module 2: IoT Connectivity via Firebase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NodeMCU (ESP8266):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Connects to Wi-Fi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Packages data into JSON format:</a:t>
            </a:r>
          </a:p>
          <a:p>
            <a:pPr algn="l">
              <a:lnSpc>
                <a:spcPts val="3359"/>
              </a:lnSpc>
            </a:pPr>
            <a:endParaRPr lang="en-US" sz="2400" b="1">
              <a:solidFill>
                <a:srgbClr val="403B3C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3359"/>
              </a:lnSpc>
            </a:pPr>
            <a:endParaRPr lang="en-US" sz="2400" b="1">
              <a:solidFill>
                <a:srgbClr val="403B3C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3359"/>
              </a:lnSpc>
            </a:pPr>
            <a:endParaRPr lang="en-US" sz="2400" b="1">
              <a:solidFill>
                <a:srgbClr val="403B3C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3359"/>
              </a:lnSpc>
            </a:pPr>
            <a:endParaRPr lang="en-US" sz="2400" b="1">
              <a:solidFill>
                <a:srgbClr val="403B3C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Sends data to Firebase Realtime Database using HTTP POST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Supports retry logic for failed transmissions and power-saving modes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4389611" y="6333534"/>
            <a:ext cx="6775850" cy="1143425"/>
          </a:xfrm>
          <a:custGeom>
            <a:avLst/>
            <a:gdLst/>
            <a:ahLst/>
            <a:cxnLst/>
            <a:rect l="l" t="t" r="r" b="b"/>
            <a:pathLst>
              <a:path w="6775850" h="1143425">
                <a:moveTo>
                  <a:pt x="0" y="0"/>
                </a:moveTo>
                <a:lnTo>
                  <a:pt x="6775850" y="0"/>
                </a:lnTo>
                <a:lnTo>
                  <a:pt x="6775850" y="1143425"/>
                </a:lnTo>
                <a:lnTo>
                  <a:pt x="0" y="1143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66913" y="952500"/>
            <a:ext cx="14782774" cy="187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1"/>
              </a:lnSpc>
              <a:spcBef>
                <a:spcPct val="0"/>
              </a:spcBef>
            </a:pPr>
            <a:r>
              <a:rPr lang="en-US" sz="1077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Build &amp; working process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78415" y="6426322"/>
            <a:ext cx="4598242" cy="91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5"/>
              </a:lnSpc>
              <a:spcBef>
                <a:spcPct val="0"/>
              </a:spcBef>
            </a:pPr>
            <a:r>
              <a:rPr lang="en-US" sz="1289" b="1">
                <a:solidFill>
                  <a:srgbClr val="403B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{    "color": 255,</a:t>
            </a:r>
          </a:p>
          <a:p>
            <a:pPr algn="ctr">
              <a:lnSpc>
                <a:spcPts val="1805"/>
              </a:lnSpc>
              <a:spcBef>
                <a:spcPct val="0"/>
              </a:spcBef>
            </a:pPr>
            <a:r>
              <a:rPr lang="en-US" sz="1289" b="1">
                <a:solidFill>
                  <a:srgbClr val="403B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"density": 1.02,</a:t>
            </a:r>
          </a:p>
          <a:p>
            <a:pPr algn="ctr">
              <a:lnSpc>
                <a:spcPts val="1805"/>
              </a:lnSpc>
              <a:spcBef>
                <a:spcPct val="0"/>
              </a:spcBef>
            </a:pPr>
            <a:r>
              <a:rPr lang="en-US" sz="1289" b="1">
                <a:solidFill>
                  <a:srgbClr val="403B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"temperature": 50,</a:t>
            </a:r>
          </a:p>
          <a:p>
            <a:pPr algn="ctr">
              <a:lnSpc>
                <a:spcPts val="1805"/>
              </a:lnSpc>
              <a:spcBef>
                <a:spcPct val="0"/>
              </a:spcBef>
            </a:pPr>
            <a:r>
              <a:rPr lang="en-US" sz="1289" b="1">
                <a:solidFill>
                  <a:srgbClr val="403B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"pH": 5.9.   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916"/>
            <a:ext cx="16154400" cy="2801975"/>
            <a:chOff x="0" y="0"/>
            <a:chExt cx="4254657" cy="7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737969"/>
            </a:xfrm>
            <a:custGeom>
              <a:avLst/>
              <a:gdLst/>
              <a:ahLst/>
              <a:cxnLst/>
              <a:rect l="l" t="t" r="r" b="b"/>
              <a:pathLst>
                <a:path w="4254657" h="737969">
                  <a:moveTo>
                    <a:pt x="0" y="0"/>
                  </a:moveTo>
                  <a:lnTo>
                    <a:pt x="4254657" y="0"/>
                  </a:lnTo>
                  <a:lnTo>
                    <a:pt x="4254657" y="737969"/>
                  </a:lnTo>
                  <a:lnTo>
                    <a:pt x="0" y="737969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7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674014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685273"/>
            <a:ext cx="15918305" cy="5753817"/>
            <a:chOff x="0" y="0"/>
            <a:chExt cx="4192475" cy="15154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92475" cy="1515408"/>
            </a:xfrm>
            <a:custGeom>
              <a:avLst/>
              <a:gdLst/>
              <a:ahLst/>
              <a:cxnLst/>
              <a:rect l="l" t="t" r="r" b="b"/>
              <a:pathLst>
                <a:path w="4192475" h="1515408">
                  <a:moveTo>
                    <a:pt x="0" y="0"/>
                  </a:moveTo>
                  <a:lnTo>
                    <a:pt x="4192475" y="0"/>
                  </a:lnTo>
                  <a:lnTo>
                    <a:pt x="4192475" y="1515408"/>
                  </a:lnTo>
                  <a:lnTo>
                    <a:pt x="0" y="1515408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92475" cy="155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1100" y="3858497"/>
            <a:ext cx="16078200" cy="5774849"/>
            <a:chOff x="0" y="0"/>
            <a:chExt cx="4234588" cy="15209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34588" cy="1520948"/>
            </a:xfrm>
            <a:custGeom>
              <a:avLst/>
              <a:gdLst/>
              <a:ahLst/>
              <a:cxnLst/>
              <a:rect l="l" t="t" r="r" b="b"/>
              <a:pathLst>
                <a:path w="4234588" h="1520948">
                  <a:moveTo>
                    <a:pt x="0" y="0"/>
                  </a:moveTo>
                  <a:lnTo>
                    <a:pt x="4234588" y="0"/>
                  </a:lnTo>
                  <a:lnTo>
                    <a:pt x="4234588" y="1520948"/>
                  </a:lnTo>
                  <a:lnTo>
                    <a:pt x="0" y="1520948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34588" cy="155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273903" y="4792436"/>
            <a:ext cx="11740193" cy="34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Module 3: Machine Learning Integration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Model Training (Offline):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Features: pH, temperature, color, density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Trained using LightGBM for fast, accurate classification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Real-Time Prediction (Online):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Python script fetches data from Firebase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Predicts milk quality: Low, Medium, or High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Pushes prediction results back to Firebase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66913" y="952500"/>
            <a:ext cx="14782774" cy="187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1"/>
              </a:lnSpc>
              <a:spcBef>
                <a:spcPct val="0"/>
              </a:spcBef>
            </a:pPr>
            <a:r>
              <a:rPr lang="en-US" sz="1077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Build &amp; working process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916"/>
            <a:ext cx="16154400" cy="2801975"/>
            <a:chOff x="0" y="0"/>
            <a:chExt cx="4254657" cy="7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737969"/>
            </a:xfrm>
            <a:custGeom>
              <a:avLst/>
              <a:gdLst/>
              <a:ahLst/>
              <a:cxnLst/>
              <a:rect l="l" t="t" r="r" b="b"/>
              <a:pathLst>
                <a:path w="4254657" h="737969">
                  <a:moveTo>
                    <a:pt x="0" y="0"/>
                  </a:moveTo>
                  <a:lnTo>
                    <a:pt x="4254657" y="0"/>
                  </a:lnTo>
                  <a:lnTo>
                    <a:pt x="4254657" y="737969"/>
                  </a:lnTo>
                  <a:lnTo>
                    <a:pt x="0" y="737969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7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674014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685273"/>
            <a:ext cx="15918305" cy="5753817"/>
            <a:chOff x="0" y="0"/>
            <a:chExt cx="4192475" cy="15154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92475" cy="1515408"/>
            </a:xfrm>
            <a:custGeom>
              <a:avLst/>
              <a:gdLst/>
              <a:ahLst/>
              <a:cxnLst/>
              <a:rect l="l" t="t" r="r" b="b"/>
              <a:pathLst>
                <a:path w="4192475" h="1515408">
                  <a:moveTo>
                    <a:pt x="0" y="0"/>
                  </a:moveTo>
                  <a:lnTo>
                    <a:pt x="4192475" y="0"/>
                  </a:lnTo>
                  <a:lnTo>
                    <a:pt x="4192475" y="1515408"/>
                  </a:lnTo>
                  <a:lnTo>
                    <a:pt x="0" y="1515408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92475" cy="155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1100" y="3858497"/>
            <a:ext cx="16078200" cy="5774849"/>
            <a:chOff x="0" y="0"/>
            <a:chExt cx="4234588" cy="15209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34588" cy="1520948"/>
            </a:xfrm>
            <a:custGeom>
              <a:avLst/>
              <a:gdLst/>
              <a:ahLst/>
              <a:cxnLst/>
              <a:rect l="l" t="t" r="r" b="b"/>
              <a:pathLst>
                <a:path w="4234588" h="1520948">
                  <a:moveTo>
                    <a:pt x="0" y="0"/>
                  </a:moveTo>
                  <a:lnTo>
                    <a:pt x="4234588" y="0"/>
                  </a:lnTo>
                  <a:lnTo>
                    <a:pt x="4234588" y="1520948"/>
                  </a:lnTo>
                  <a:lnTo>
                    <a:pt x="0" y="1520948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34588" cy="155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273903" y="4792436"/>
            <a:ext cx="11740193" cy="341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Module 4: User Interface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OLED Display (On-site):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Shows milk quality grade, confidence %, and timestamp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Updates every 10 seconds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Web Dashboard (Remote):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Built using HTML, Tailwind CSS, Python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Fetches live updates from Firebase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Displays sensor trends and predictions with alerts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66913" y="952500"/>
            <a:ext cx="14782774" cy="187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1"/>
              </a:lnSpc>
              <a:spcBef>
                <a:spcPct val="0"/>
              </a:spcBef>
            </a:pPr>
            <a:r>
              <a:rPr lang="en-US" sz="1077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Build &amp; working process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916"/>
            <a:ext cx="16154400" cy="2801975"/>
            <a:chOff x="0" y="0"/>
            <a:chExt cx="4254657" cy="7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737969"/>
            </a:xfrm>
            <a:custGeom>
              <a:avLst/>
              <a:gdLst/>
              <a:ahLst/>
              <a:cxnLst/>
              <a:rect l="l" t="t" r="r" b="b"/>
              <a:pathLst>
                <a:path w="4254657" h="737969">
                  <a:moveTo>
                    <a:pt x="0" y="0"/>
                  </a:moveTo>
                  <a:lnTo>
                    <a:pt x="4254657" y="0"/>
                  </a:lnTo>
                  <a:lnTo>
                    <a:pt x="4254657" y="737969"/>
                  </a:lnTo>
                  <a:lnTo>
                    <a:pt x="0" y="737969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76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674014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685273"/>
            <a:ext cx="15918305" cy="5753817"/>
            <a:chOff x="0" y="0"/>
            <a:chExt cx="4192475" cy="15154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92475" cy="1515408"/>
            </a:xfrm>
            <a:custGeom>
              <a:avLst/>
              <a:gdLst/>
              <a:ahLst/>
              <a:cxnLst/>
              <a:rect l="l" t="t" r="r" b="b"/>
              <a:pathLst>
                <a:path w="4192475" h="1515408">
                  <a:moveTo>
                    <a:pt x="0" y="0"/>
                  </a:moveTo>
                  <a:lnTo>
                    <a:pt x="4192475" y="0"/>
                  </a:lnTo>
                  <a:lnTo>
                    <a:pt x="4192475" y="1515408"/>
                  </a:lnTo>
                  <a:lnTo>
                    <a:pt x="0" y="1515408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92475" cy="1553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1100" y="3858497"/>
            <a:ext cx="16078200" cy="5774849"/>
            <a:chOff x="0" y="0"/>
            <a:chExt cx="4234588" cy="15209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34588" cy="1520948"/>
            </a:xfrm>
            <a:custGeom>
              <a:avLst/>
              <a:gdLst/>
              <a:ahLst/>
              <a:cxnLst/>
              <a:rect l="l" t="t" r="r" b="b"/>
              <a:pathLst>
                <a:path w="4234588" h="1520948">
                  <a:moveTo>
                    <a:pt x="0" y="0"/>
                  </a:moveTo>
                  <a:lnTo>
                    <a:pt x="4234588" y="0"/>
                  </a:lnTo>
                  <a:lnTo>
                    <a:pt x="4234588" y="1520948"/>
                  </a:lnTo>
                  <a:lnTo>
                    <a:pt x="0" y="1520948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34588" cy="15590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753183" y="4285627"/>
            <a:ext cx="10469339" cy="4920589"/>
          </a:xfrm>
          <a:custGeom>
            <a:avLst/>
            <a:gdLst/>
            <a:ahLst/>
            <a:cxnLst/>
            <a:rect l="l" t="t" r="r" b="b"/>
            <a:pathLst>
              <a:path w="10469339" h="4920589">
                <a:moveTo>
                  <a:pt x="0" y="0"/>
                </a:moveTo>
                <a:lnTo>
                  <a:pt x="10469339" y="0"/>
                </a:lnTo>
                <a:lnTo>
                  <a:pt x="10469339" y="4920589"/>
                </a:lnTo>
                <a:lnTo>
                  <a:pt x="0" y="4920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66913" y="952500"/>
            <a:ext cx="14782774" cy="187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1"/>
              </a:lnSpc>
              <a:spcBef>
                <a:spcPct val="0"/>
              </a:spcBef>
            </a:pPr>
            <a:r>
              <a:rPr lang="en-US" sz="1077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model performance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8937"/>
            <a:ext cx="16154400" cy="8762810"/>
            <a:chOff x="0" y="0"/>
            <a:chExt cx="4254657" cy="2307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2307901"/>
            </a:xfrm>
            <a:custGeom>
              <a:avLst/>
              <a:gdLst/>
              <a:ahLst/>
              <a:cxnLst/>
              <a:rect l="l" t="t" r="r" b="b"/>
              <a:pathLst>
                <a:path w="4254657" h="2307901">
                  <a:moveTo>
                    <a:pt x="0" y="0"/>
                  </a:moveTo>
                  <a:lnTo>
                    <a:pt x="4254657" y="0"/>
                  </a:lnTo>
                  <a:lnTo>
                    <a:pt x="4254657" y="2307901"/>
                  </a:lnTo>
                  <a:lnTo>
                    <a:pt x="0" y="2307901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234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912774"/>
            <a:ext cx="16078200" cy="8751373"/>
            <a:chOff x="0" y="0"/>
            <a:chExt cx="4234588" cy="23048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4588" cy="2304889"/>
            </a:xfrm>
            <a:custGeom>
              <a:avLst/>
              <a:gdLst/>
              <a:ahLst/>
              <a:cxnLst/>
              <a:rect l="l" t="t" r="r" b="b"/>
              <a:pathLst>
                <a:path w="4234588" h="2304889">
                  <a:moveTo>
                    <a:pt x="0" y="0"/>
                  </a:moveTo>
                  <a:lnTo>
                    <a:pt x="4234588" y="0"/>
                  </a:lnTo>
                  <a:lnTo>
                    <a:pt x="4234588" y="2304889"/>
                  </a:lnTo>
                  <a:lnTo>
                    <a:pt x="0" y="2304889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34588" cy="2342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15904" y="1396653"/>
            <a:ext cx="14056192" cy="7783616"/>
          </a:xfrm>
          <a:custGeom>
            <a:avLst/>
            <a:gdLst/>
            <a:ahLst/>
            <a:cxnLst/>
            <a:rect l="l" t="t" r="r" b="b"/>
            <a:pathLst>
              <a:path w="14056192" h="7783616">
                <a:moveTo>
                  <a:pt x="0" y="0"/>
                </a:moveTo>
                <a:lnTo>
                  <a:pt x="14056192" y="0"/>
                </a:lnTo>
                <a:lnTo>
                  <a:pt x="14056192" y="7783616"/>
                </a:lnTo>
                <a:lnTo>
                  <a:pt x="0" y="7783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023514" y="9185751"/>
            <a:ext cx="3030658" cy="32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Webpage for deployment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8937"/>
            <a:ext cx="16154400" cy="8762810"/>
            <a:chOff x="0" y="0"/>
            <a:chExt cx="4254657" cy="2307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2307901"/>
            </a:xfrm>
            <a:custGeom>
              <a:avLst/>
              <a:gdLst/>
              <a:ahLst/>
              <a:cxnLst/>
              <a:rect l="l" t="t" r="r" b="b"/>
              <a:pathLst>
                <a:path w="4254657" h="2307901">
                  <a:moveTo>
                    <a:pt x="0" y="0"/>
                  </a:moveTo>
                  <a:lnTo>
                    <a:pt x="4254657" y="0"/>
                  </a:lnTo>
                  <a:lnTo>
                    <a:pt x="4254657" y="2307901"/>
                  </a:lnTo>
                  <a:lnTo>
                    <a:pt x="0" y="2307901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234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912774"/>
            <a:ext cx="16078200" cy="8751373"/>
            <a:chOff x="0" y="0"/>
            <a:chExt cx="4234588" cy="23048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34588" cy="2304889"/>
            </a:xfrm>
            <a:custGeom>
              <a:avLst/>
              <a:gdLst/>
              <a:ahLst/>
              <a:cxnLst/>
              <a:rect l="l" t="t" r="r" b="b"/>
              <a:pathLst>
                <a:path w="4234588" h="2304889">
                  <a:moveTo>
                    <a:pt x="0" y="0"/>
                  </a:moveTo>
                  <a:lnTo>
                    <a:pt x="4234588" y="0"/>
                  </a:lnTo>
                  <a:lnTo>
                    <a:pt x="4234588" y="2304889"/>
                  </a:lnTo>
                  <a:lnTo>
                    <a:pt x="0" y="2304889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34588" cy="2342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226456"/>
            <a:ext cx="8742206" cy="4819141"/>
          </a:xfrm>
          <a:custGeom>
            <a:avLst/>
            <a:gdLst/>
            <a:ahLst/>
            <a:cxnLst/>
            <a:rect l="l" t="t" r="r" b="b"/>
            <a:pathLst>
              <a:path w="8742206" h="4819141">
                <a:moveTo>
                  <a:pt x="0" y="0"/>
                </a:moveTo>
                <a:lnTo>
                  <a:pt x="8742206" y="0"/>
                </a:lnTo>
                <a:lnTo>
                  <a:pt x="8742206" y="4819141"/>
                </a:lnTo>
                <a:lnTo>
                  <a:pt x="0" y="4819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760840" y="3767521"/>
            <a:ext cx="10656553" cy="5896626"/>
          </a:xfrm>
          <a:custGeom>
            <a:avLst/>
            <a:gdLst/>
            <a:ahLst/>
            <a:cxnLst/>
            <a:rect l="l" t="t" r="r" b="b"/>
            <a:pathLst>
              <a:path w="10656553" h="5896626">
                <a:moveTo>
                  <a:pt x="0" y="0"/>
                </a:moveTo>
                <a:lnTo>
                  <a:pt x="10656554" y="0"/>
                </a:lnTo>
                <a:lnTo>
                  <a:pt x="10656554" y="5896627"/>
                </a:lnTo>
                <a:lnTo>
                  <a:pt x="0" y="5896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949286" y="1188356"/>
            <a:ext cx="3030658" cy="32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results  from  deployment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BA761E-7FA0-3913-C624-A9157183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902D6CE-0C65-42DE-6E4E-DC76EDC88D77}"/>
              </a:ext>
            </a:extLst>
          </p:cNvPr>
          <p:cNvGrpSpPr/>
          <p:nvPr/>
        </p:nvGrpSpPr>
        <p:grpSpPr>
          <a:xfrm>
            <a:off x="1028700" y="748937"/>
            <a:ext cx="16154400" cy="8762810"/>
            <a:chOff x="0" y="0"/>
            <a:chExt cx="4254657" cy="230790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63762E-C4E0-F733-7703-0C256E9CCDD0}"/>
                </a:ext>
              </a:extLst>
            </p:cNvPr>
            <p:cNvSpPr/>
            <p:nvPr/>
          </p:nvSpPr>
          <p:spPr>
            <a:xfrm>
              <a:off x="0" y="0"/>
              <a:ext cx="4254657" cy="2307901"/>
            </a:xfrm>
            <a:custGeom>
              <a:avLst/>
              <a:gdLst/>
              <a:ahLst/>
              <a:cxnLst/>
              <a:rect l="l" t="t" r="r" b="b"/>
              <a:pathLst>
                <a:path w="4254657" h="2307901">
                  <a:moveTo>
                    <a:pt x="0" y="0"/>
                  </a:moveTo>
                  <a:lnTo>
                    <a:pt x="4254657" y="0"/>
                  </a:lnTo>
                  <a:lnTo>
                    <a:pt x="4254657" y="2307901"/>
                  </a:lnTo>
                  <a:lnTo>
                    <a:pt x="0" y="2307901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904DDAC-CFBB-54E2-ECBA-E017F3C2D60E}"/>
                </a:ext>
              </a:extLst>
            </p:cNvPr>
            <p:cNvSpPr txBox="1"/>
            <p:nvPr/>
          </p:nvSpPr>
          <p:spPr>
            <a:xfrm>
              <a:off x="0" y="-38100"/>
              <a:ext cx="4254657" cy="234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6030301-621E-ED41-207D-6198E5A803D7}"/>
              </a:ext>
            </a:extLst>
          </p:cNvPr>
          <p:cNvGrpSpPr/>
          <p:nvPr/>
        </p:nvGrpSpPr>
        <p:grpSpPr>
          <a:xfrm>
            <a:off x="1181100" y="912774"/>
            <a:ext cx="16078200" cy="8751373"/>
            <a:chOff x="0" y="0"/>
            <a:chExt cx="4234588" cy="230488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4FCD502-7898-60CE-2CCF-CB0673957A74}"/>
                </a:ext>
              </a:extLst>
            </p:cNvPr>
            <p:cNvSpPr/>
            <p:nvPr/>
          </p:nvSpPr>
          <p:spPr>
            <a:xfrm>
              <a:off x="0" y="0"/>
              <a:ext cx="4234588" cy="2304889"/>
            </a:xfrm>
            <a:custGeom>
              <a:avLst/>
              <a:gdLst/>
              <a:ahLst/>
              <a:cxnLst/>
              <a:rect l="l" t="t" r="r" b="b"/>
              <a:pathLst>
                <a:path w="4234588" h="2304889">
                  <a:moveTo>
                    <a:pt x="0" y="0"/>
                  </a:moveTo>
                  <a:lnTo>
                    <a:pt x="4234588" y="0"/>
                  </a:lnTo>
                  <a:lnTo>
                    <a:pt x="4234588" y="2304889"/>
                  </a:lnTo>
                  <a:lnTo>
                    <a:pt x="0" y="2304889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38F7D97-22C4-8617-D7D2-1679E0DD4309}"/>
                </a:ext>
              </a:extLst>
            </p:cNvPr>
            <p:cNvSpPr txBox="1"/>
            <p:nvPr/>
          </p:nvSpPr>
          <p:spPr>
            <a:xfrm>
              <a:off x="0" y="-38100"/>
              <a:ext cx="4234588" cy="2342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40DC3FF3-76A1-3233-1AAC-2162AEC77D18}"/>
              </a:ext>
            </a:extLst>
          </p:cNvPr>
          <p:cNvSpPr txBox="1"/>
          <p:nvPr/>
        </p:nvSpPr>
        <p:spPr>
          <a:xfrm>
            <a:off x="12725400" y="1188356"/>
            <a:ext cx="4254544" cy="305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4"/>
              </a:lnSpc>
              <a:spcBef>
                <a:spcPct val="0"/>
              </a:spcBef>
            </a:pPr>
            <a:r>
              <a:rPr lang="en-US" sz="1889" dirty="0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Plagiarism report &amp; Certificates</a:t>
            </a:r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F6959FC-6462-D614-11FB-F93A40F05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46" y="1447800"/>
            <a:ext cx="5791917" cy="7391400"/>
          </a:xfrm>
          <a:prstGeom prst="rect">
            <a:avLst/>
          </a:prstGeom>
        </p:spPr>
      </p:pic>
      <p:pic>
        <p:nvPicPr>
          <p:cNvPr id="13" name="Picture 12" descr="A certificate of appreciation for a university&#10;&#10;AI-generated content may be incorrect.">
            <a:extLst>
              <a:ext uri="{FF2B5EF4-FFF2-40B4-BE49-F238E27FC236}">
                <a16:creationId xmlns:a16="http://schemas.microsoft.com/office/drawing/2014/main" id="{542ECC7B-73DC-8890-2828-186B98696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3" y="1623416"/>
            <a:ext cx="4559933" cy="3220452"/>
          </a:xfrm>
          <a:prstGeom prst="rect">
            <a:avLst/>
          </a:prstGeom>
        </p:spPr>
      </p:pic>
      <p:pic>
        <p:nvPicPr>
          <p:cNvPr id="15" name="Picture 14" descr="A certificate of appreciation&#10;&#10;AI-generated content may be incorrect.">
            <a:extLst>
              <a:ext uri="{FF2B5EF4-FFF2-40B4-BE49-F238E27FC236}">
                <a16:creationId xmlns:a16="http://schemas.microsoft.com/office/drawing/2014/main" id="{913BA079-BE9D-03EF-5D66-22C7813A5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936" y="5436924"/>
            <a:ext cx="4559933" cy="3220452"/>
          </a:xfrm>
          <a:prstGeom prst="rect">
            <a:avLst/>
          </a:prstGeom>
        </p:spPr>
      </p:pic>
      <p:pic>
        <p:nvPicPr>
          <p:cNvPr id="17" name="Picture 16" descr="A certificate of appreciation for a university&#10;&#10;AI-generated content may be incorrect.">
            <a:extLst>
              <a:ext uri="{FF2B5EF4-FFF2-40B4-BE49-F238E27FC236}">
                <a16:creationId xmlns:a16="http://schemas.microsoft.com/office/drawing/2014/main" id="{FD9BF988-D04C-D0B4-200B-A59F51471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937" y="1623416"/>
            <a:ext cx="4559933" cy="3220452"/>
          </a:xfrm>
          <a:prstGeom prst="rect">
            <a:avLst/>
          </a:prstGeom>
        </p:spPr>
      </p:pic>
      <p:pic>
        <p:nvPicPr>
          <p:cNvPr id="19" name="Picture 18" descr="A certificate of appreciation for a university&#10;&#10;AI-generated content may be incorrect.">
            <a:extLst>
              <a:ext uri="{FF2B5EF4-FFF2-40B4-BE49-F238E27FC236}">
                <a16:creationId xmlns:a16="http://schemas.microsoft.com/office/drawing/2014/main" id="{92AC2936-F0CC-4D16-542E-7FE05587A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3" y="5436924"/>
            <a:ext cx="4559933" cy="32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5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154400" cy="2650527"/>
            <a:chOff x="0" y="0"/>
            <a:chExt cx="4254657" cy="698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698081"/>
            </a:xfrm>
            <a:custGeom>
              <a:avLst/>
              <a:gdLst/>
              <a:ahLst/>
              <a:cxnLst/>
              <a:rect l="l" t="t" r="r" b="b"/>
              <a:pathLst>
                <a:path w="4254657" h="698081">
                  <a:moveTo>
                    <a:pt x="0" y="0"/>
                  </a:moveTo>
                  <a:lnTo>
                    <a:pt x="4254657" y="0"/>
                  </a:lnTo>
                  <a:lnTo>
                    <a:pt x="4254657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778375"/>
            <a:ext cx="10559798" cy="3228129"/>
            <a:chOff x="0" y="0"/>
            <a:chExt cx="2781181" cy="8502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1181" cy="850207"/>
            </a:xfrm>
            <a:custGeom>
              <a:avLst/>
              <a:gdLst/>
              <a:ahLst/>
              <a:cxnLst/>
              <a:rect l="l" t="t" r="r" b="b"/>
              <a:pathLst>
                <a:path w="2781181" h="850207">
                  <a:moveTo>
                    <a:pt x="0" y="0"/>
                  </a:moveTo>
                  <a:lnTo>
                    <a:pt x="2781181" y="0"/>
                  </a:lnTo>
                  <a:lnTo>
                    <a:pt x="2781181" y="850207"/>
                  </a:lnTo>
                  <a:lnTo>
                    <a:pt x="0" y="850207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81181" cy="888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1100" y="4930775"/>
            <a:ext cx="10559798" cy="3324591"/>
            <a:chOff x="0" y="0"/>
            <a:chExt cx="2781181" cy="8756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81181" cy="875613"/>
            </a:xfrm>
            <a:custGeom>
              <a:avLst/>
              <a:gdLst/>
              <a:ahLst/>
              <a:cxnLst/>
              <a:rect l="l" t="t" r="r" b="b"/>
              <a:pathLst>
                <a:path w="2781181" h="875613">
                  <a:moveTo>
                    <a:pt x="0" y="0"/>
                  </a:moveTo>
                  <a:lnTo>
                    <a:pt x="2781181" y="0"/>
                  </a:lnTo>
                  <a:lnTo>
                    <a:pt x="2781181" y="875613"/>
                  </a:lnTo>
                  <a:lnTo>
                    <a:pt x="0" y="87561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81181" cy="913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235814" y="3401574"/>
            <a:ext cx="7095567" cy="8829326"/>
          </a:xfrm>
          <a:custGeom>
            <a:avLst/>
            <a:gdLst/>
            <a:ahLst/>
            <a:cxnLst/>
            <a:rect l="l" t="t" r="r" b="b"/>
            <a:pathLst>
              <a:path w="7095567" h="8829326">
                <a:moveTo>
                  <a:pt x="0" y="0"/>
                </a:moveTo>
                <a:lnTo>
                  <a:pt x="7095567" y="0"/>
                </a:lnTo>
                <a:lnTo>
                  <a:pt x="7095567" y="8829325"/>
                </a:lnTo>
                <a:lnTo>
                  <a:pt x="0" y="882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00110" y="1369853"/>
            <a:ext cx="14887780" cy="203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9"/>
              </a:lnSpc>
              <a:spcBef>
                <a:spcPct val="0"/>
              </a:spcBef>
            </a:pPr>
            <a:r>
              <a:rPr lang="en-US" sz="11707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Problem Statement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388214" y="3553974"/>
            <a:ext cx="7095567" cy="8829326"/>
          </a:xfrm>
          <a:custGeom>
            <a:avLst/>
            <a:gdLst/>
            <a:ahLst/>
            <a:cxnLst/>
            <a:rect l="l" t="t" r="r" b="b"/>
            <a:pathLst>
              <a:path w="7095567" h="8829326">
                <a:moveTo>
                  <a:pt x="0" y="0"/>
                </a:moveTo>
                <a:lnTo>
                  <a:pt x="7095567" y="0"/>
                </a:lnTo>
                <a:lnTo>
                  <a:pt x="7095567" y="8829325"/>
                </a:lnTo>
                <a:lnTo>
                  <a:pt x="0" y="8829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87698" y="5541180"/>
            <a:ext cx="8841801" cy="173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Traditional milk quality tests are slow, costly, and not scalable. There’s a need for a real-time, cost-effective IoT-based system that uses sensor data and machine learning to accurately predict milk quality at scale.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154400" cy="2650527"/>
            <a:chOff x="0" y="0"/>
            <a:chExt cx="4254657" cy="698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698081"/>
            </a:xfrm>
            <a:custGeom>
              <a:avLst/>
              <a:gdLst/>
              <a:ahLst/>
              <a:cxnLst/>
              <a:rect l="l" t="t" r="r" b="b"/>
              <a:pathLst>
                <a:path w="4254657" h="698081">
                  <a:moveTo>
                    <a:pt x="0" y="0"/>
                  </a:moveTo>
                  <a:lnTo>
                    <a:pt x="4254657" y="0"/>
                  </a:lnTo>
                  <a:lnTo>
                    <a:pt x="4254657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101760"/>
            <a:ext cx="9294084" cy="5004140"/>
            <a:chOff x="0" y="0"/>
            <a:chExt cx="2447825" cy="1317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47825" cy="1317963"/>
            </a:xfrm>
            <a:custGeom>
              <a:avLst/>
              <a:gdLst/>
              <a:ahLst/>
              <a:cxnLst/>
              <a:rect l="l" t="t" r="r" b="b"/>
              <a:pathLst>
                <a:path w="2447825" h="1317963">
                  <a:moveTo>
                    <a:pt x="0" y="0"/>
                  </a:moveTo>
                  <a:lnTo>
                    <a:pt x="2447825" y="0"/>
                  </a:lnTo>
                  <a:lnTo>
                    <a:pt x="2447825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47825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1100" y="4254160"/>
            <a:ext cx="9330811" cy="5004140"/>
            <a:chOff x="0" y="0"/>
            <a:chExt cx="2457498" cy="13179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7498" cy="1317963"/>
            </a:xfrm>
            <a:custGeom>
              <a:avLst/>
              <a:gdLst/>
              <a:ahLst/>
              <a:cxnLst/>
              <a:rect l="l" t="t" r="r" b="b"/>
              <a:pathLst>
                <a:path w="2457498" h="1317963">
                  <a:moveTo>
                    <a:pt x="0" y="0"/>
                  </a:moveTo>
                  <a:lnTo>
                    <a:pt x="2457498" y="0"/>
                  </a:lnTo>
                  <a:lnTo>
                    <a:pt x="2457498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57498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23966" y="1372253"/>
            <a:ext cx="16068668" cy="193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0"/>
              </a:lnSpc>
              <a:spcBef>
                <a:spcPct val="0"/>
              </a:spcBef>
            </a:pPr>
            <a:r>
              <a:rPr lang="en-US" sz="11100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Outcome &amp; Paper Details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0491" y="4898855"/>
            <a:ext cx="8290709" cy="326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Accurate identification of milk spoilage and adulteration.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Affordable and accessible solution for small-scale dairy producers.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Promotes sustainable dairy practices.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Ensures food safety compliance.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864591" y="4101760"/>
            <a:ext cx="6267226" cy="5004140"/>
            <a:chOff x="0" y="0"/>
            <a:chExt cx="1650628" cy="13179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50628" cy="1317963"/>
            </a:xfrm>
            <a:custGeom>
              <a:avLst/>
              <a:gdLst/>
              <a:ahLst/>
              <a:cxnLst/>
              <a:rect l="l" t="t" r="r" b="b"/>
              <a:pathLst>
                <a:path w="1650628" h="1317963">
                  <a:moveTo>
                    <a:pt x="0" y="0"/>
                  </a:moveTo>
                  <a:lnTo>
                    <a:pt x="1650628" y="0"/>
                  </a:lnTo>
                  <a:lnTo>
                    <a:pt x="1650628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50628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67358" y="4254160"/>
            <a:ext cx="6368142" cy="5004140"/>
            <a:chOff x="0" y="0"/>
            <a:chExt cx="1677206" cy="13179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77206" cy="1317963"/>
            </a:xfrm>
            <a:custGeom>
              <a:avLst/>
              <a:gdLst/>
              <a:ahLst/>
              <a:cxnLst/>
              <a:rect l="l" t="t" r="r" b="b"/>
              <a:pathLst>
                <a:path w="1677206" h="1317963">
                  <a:moveTo>
                    <a:pt x="0" y="0"/>
                  </a:moveTo>
                  <a:lnTo>
                    <a:pt x="1677206" y="0"/>
                  </a:lnTo>
                  <a:lnTo>
                    <a:pt x="1677206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677206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553096" y="4898855"/>
            <a:ext cx="5196665" cy="3116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3599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Paper is Accepted at ICRETM2025</a:t>
            </a:r>
          </a:p>
          <a:p>
            <a:pPr algn="just">
              <a:lnSpc>
                <a:spcPts val="3050"/>
              </a:lnSpc>
            </a:pPr>
            <a:endParaRPr lang="en-US" sz="3599" b="1" dirty="0">
              <a:solidFill>
                <a:srgbClr val="403B3C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l">
              <a:lnSpc>
                <a:spcPts val="3050"/>
              </a:lnSpc>
            </a:pPr>
            <a:r>
              <a:rPr lang="en-US" sz="25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Paper Id: </a:t>
            </a:r>
            <a:r>
              <a:rPr lang="en-US" sz="2500" dirty="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ICRETM251236</a:t>
            </a:r>
          </a:p>
          <a:p>
            <a:pPr algn="l">
              <a:lnSpc>
                <a:spcPts val="3050"/>
              </a:lnSpc>
            </a:pPr>
            <a:r>
              <a:rPr lang="en-US" sz="2500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Selected Journal: </a:t>
            </a:r>
            <a:r>
              <a:rPr lang="en-US" sz="2500" dirty="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Indonesian Journal of Science and Technology (ISSN: 2528-1410, </a:t>
            </a:r>
            <a:r>
              <a:rPr lang="en-US" sz="2500" b="1" dirty="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(SCOPUS Indexed)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" y="1028700"/>
            <a:ext cx="16155109" cy="3372668"/>
            <a:chOff x="0" y="0"/>
            <a:chExt cx="6265459" cy="13080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5459" cy="1308027"/>
            </a:xfrm>
            <a:custGeom>
              <a:avLst/>
              <a:gdLst/>
              <a:ahLst/>
              <a:cxnLst/>
              <a:rect l="l" t="t" r="r" b="b"/>
              <a:pathLst>
                <a:path w="6265459" h="1308027">
                  <a:moveTo>
                    <a:pt x="0" y="0"/>
                  </a:moveTo>
                  <a:lnTo>
                    <a:pt x="6265459" y="0"/>
                  </a:lnTo>
                  <a:lnTo>
                    <a:pt x="6265459" y="1308027"/>
                  </a:lnTo>
                  <a:lnTo>
                    <a:pt x="0" y="1308027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265459" cy="13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4191" y="1132194"/>
            <a:ext cx="16155109" cy="3372668"/>
            <a:chOff x="0" y="0"/>
            <a:chExt cx="6265459" cy="13080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65459" cy="1308027"/>
            </a:xfrm>
            <a:custGeom>
              <a:avLst/>
              <a:gdLst/>
              <a:ahLst/>
              <a:cxnLst/>
              <a:rect l="l" t="t" r="r" b="b"/>
              <a:pathLst>
                <a:path w="6265459" h="1308027">
                  <a:moveTo>
                    <a:pt x="0" y="0"/>
                  </a:moveTo>
                  <a:lnTo>
                    <a:pt x="6265459" y="0"/>
                  </a:lnTo>
                  <a:lnTo>
                    <a:pt x="6265459" y="1308027"/>
                  </a:lnTo>
                  <a:lnTo>
                    <a:pt x="0" y="1308027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265459" cy="13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86437" y="1132343"/>
            <a:ext cx="13638926" cy="269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42"/>
              </a:lnSpc>
              <a:spcBef>
                <a:spcPct val="0"/>
              </a:spcBef>
            </a:pPr>
            <a:r>
              <a:rPr lang="en-US" sz="1545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THANK YOU</a:t>
            </a:r>
          </a:p>
        </p:txBody>
      </p:sp>
      <p:sp>
        <p:nvSpPr>
          <p:cNvPr id="9" name="Freeform 9"/>
          <p:cNvSpPr/>
          <p:nvPr/>
        </p:nvSpPr>
        <p:spPr>
          <a:xfrm rot="-157109">
            <a:off x="11834599" y="3635504"/>
            <a:ext cx="4676610" cy="8602461"/>
          </a:xfrm>
          <a:custGeom>
            <a:avLst/>
            <a:gdLst/>
            <a:ahLst/>
            <a:cxnLst/>
            <a:rect l="l" t="t" r="r" b="b"/>
            <a:pathLst>
              <a:path w="4676610" h="8602461">
                <a:moveTo>
                  <a:pt x="0" y="0"/>
                </a:moveTo>
                <a:lnTo>
                  <a:pt x="4676610" y="0"/>
                </a:lnTo>
                <a:lnTo>
                  <a:pt x="4676610" y="8602460"/>
                </a:lnTo>
                <a:lnTo>
                  <a:pt x="0" y="8602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82387" y="3823041"/>
            <a:ext cx="6535299" cy="7757575"/>
            <a:chOff x="0" y="0"/>
            <a:chExt cx="8713731" cy="10343433"/>
          </a:xfrm>
        </p:grpSpPr>
        <p:sp>
          <p:nvSpPr>
            <p:cNvPr id="11" name="Freeform 11"/>
            <p:cNvSpPr/>
            <p:nvPr/>
          </p:nvSpPr>
          <p:spPr>
            <a:xfrm rot="1057879">
              <a:off x="1181241" y="1077325"/>
              <a:ext cx="5445957" cy="8644376"/>
            </a:xfrm>
            <a:custGeom>
              <a:avLst/>
              <a:gdLst/>
              <a:ahLst/>
              <a:cxnLst/>
              <a:rect l="l" t="t" r="r" b="b"/>
              <a:pathLst>
                <a:path w="5445957" h="8644376">
                  <a:moveTo>
                    <a:pt x="0" y="0"/>
                  </a:moveTo>
                  <a:lnTo>
                    <a:pt x="5445957" y="0"/>
                  </a:lnTo>
                  <a:lnTo>
                    <a:pt x="5445957" y="8644376"/>
                  </a:lnTo>
                  <a:lnTo>
                    <a:pt x="0" y="8644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1124425">
              <a:off x="2342253" y="868436"/>
              <a:ext cx="5975529" cy="3450868"/>
            </a:xfrm>
            <a:custGeom>
              <a:avLst/>
              <a:gdLst/>
              <a:ahLst/>
              <a:cxnLst/>
              <a:rect l="l" t="t" r="r" b="b"/>
              <a:pathLst>
                <a:path w="5975529" h="3450868">
                  <a:moveTo>
                    <a:pt x="0" y="0"/>
                  </a:moveTo>
                  <a:lnTo>
                    <a:pt x="5975529" y="0"/>
                  </a:lnTo>
                  <a:lnTo>
                    <a:pt x="5975529" y="3450868"/>
                  </a:lnTo>
                  <a:lnTo>
                    <a:pt x="0" y="3450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94190" y="1028700"/>
            <a:ext cx="9912710" cy="2650527"/>
            <a:chOff x="0" y="0"/>
            <a:chExt cx="2610755" cy="698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10755" cy="698081"/>
            </a:xfrm>
            <a:custGeom>
              <a:avLst/>
              <a:gdLst/>
              <a:ahLst/>
              <a:cxnLst/>
              <a:rect l="l" t="t" r="r" b="b"/>
              <a:pathLst>
                <a:path w="2610755" h="698081">
                  <a:moveTo>
                    <a:pt x="0" y="0"/>
                  </a:moveTo>
                  <a:lnTo>
                    <a:pt x="2610755" y="0"/>
                  </a:lnTo>
                  <a:lnTo>
                    <a:pt x="2610755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10755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94190" y="4101760"/>
            <a:ext cx="9912710" cy="5004140"/>
            <a:chOff x="0" y="0"/>
            <a:chExt cx="2610755" cy="13179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10755" cy="1317963"/>
            </a:xfrm>
            <a:custGeom>
              <a:avLst/>
              <a:gdLst/>
              <a:ahLst/>
              <a:cxnLst/>
              <a:rect l="l" t="t" r="r" b="b"/>
              <a:pathLst>
                <a:path w="2610755" h="1317963">
                  <a:moveTo>
                    <a:pt x="0" y="0"/>
                  </a:moveTo>
                  <a:lnTo>
                    <a:pt x="2610755" y="0"/>
                  </a:lnTo>
                  <a:lnTo>
                    <a:pt x="2610755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10755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46590" y="4254160"/>
            <a:ext cx="9912710" cy="5004140"/>
            <a:chOff x="0" y="0"/>
            <a:chExt cx="2610755" cy="13179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10755" cy="1317963"/>
            </a:xfrm>
            <a:custGeom>
              <a:avLst/>
              <a:gdLst/>
              <a:ahLst/>
              <a:cxnLst/>
              <a:rect l="l" t="t" r="r" b="b"/>
              <a:pathLst>
                <a:path w="2610755" h="1317963">
                  <a:moveTo>
                    <a:pt x="0" y="0"/>
                  </a:moveTo>
                  <a:lnTo>
                    <a:pt x="2610755" y="0"/>
                  </a:lnTo>
                  <a:lnTo>
                    <a:pt x="2610755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610755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46590" y="1181100"/>
            <a:ext cx="9912710" cy="2650527"/>
            <a:chOff x="0" y="0"/>
            <a:chExt cx="2610755" cy="6980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10755" cy="698081"/>
            </a:xfrm>
            <a:custGeom>
              <a:avLst/>
              <a:gdLst/>
              <a:ahLst/>
              <a:cxnLst/>
              <a:rect l="l" t="t" r="r" b="b"/>
              <a:pathLst>
                <a:path w="2610755" h="698081">
                  <a:moveTo>
                    <a:pt x="0" y="0"/>
                  </a:moveTo>
                  <a:lnTo>
                    <a:pt x="2610755" y="0"/>
                  </a:lnTo>
                  <a:lnTo>
                    <a:pt x="2610755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610755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17500" y="1913152"/>
            <a:ext cx="4531431" cy="7192748"/>
          </a:xfrm>
          <a:custGeom>
            <a:avLst/>
            <a:gdLst/>
            <a:ahLst/>
            <a:cxnLst/>
            <a:rect l="l" t="t" r="r" b="b"/>
            <a:pathLst>
              <a:path w="4531431" h="7192748">
                <a:moveTo>
                  <a:pt x="0" y="0"/>
                </a:moveTo>
                <a:lnTo>
                  <a:pt x="4531431" y="0"/>
                </a:lnTo>
                <a:lnTo>
                  <a:pt x="4531431" y="7192748"/>
                </a:lnTo>
                <a:lnTo>
                  <a:pt x="0" y="7192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76135" y="1381707"/>
            <a:ext cx="4972073" cy="2871372"/>
          </a:xfrm>
          <a:custGeom>
            <a:avLst/>
            <a:gdLst/>
            <a:ahLst/>
            <a:cxnLst/>
            <a:rect l="l" t="t" r="r" b="b"/>
            <a:pathLst>
              <a:path w="4972073" h="2871372">
                <a:moveTo>
                  <a:pt x="0" y="0"/>
                </a:moveTo>
                <a:lnTo>
                  <a:pt x="4972074" y="0"/>
                </a:lnTo>
                <a:lnTo>
                  <a:pt x="4972074" y="2871372"/>
                </a:lnTo>
                <a:lnTo>
                  <a:pt x="0" y="2871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030808" y="2817393"/>
            <a:ext cx="4833989" cy="4833989"/>
          </a:xfrm>
          <a:custGeom>
            <a:avLst/>
            <a:gdLst/>
            <a:ahLst/>
            <a:cxnLst/>
            <a:rect l="l" t="t" r="r" b="b"/>
            <a:pathLst>
              <a:path w="4833989" h="4833989">
                <a:moveTo>
                  <a:pt x="0" y="0"/>
                </a:moveTo>
                <a:lnTo>
                  <a:pt x="4833989" y="0"/>
                </a:lnTo>
                <a:lnTo>
                  <a:pt x="4833989" y="4833989"/>
                </a:lnTo>
                <a:lnTo>
                  <a:pt x="0" y="483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573418" y="3398399"/>
            <a:ext cx="2601740" cy="2459827"/>
          </a:xfrm>
          <a:custGeom>
            <a:avLst/>
            <a:gdLst/>
            <a:ahLst/>
            <a:cxnLst/>
            <a:rect l="l" t="t" r="r" b="b"/>
            <a:pathLst>
              <a:path w="2601740" h="2459827">
                <a:moveTo>
                  <a:pt x="0" y="0"/>
                </a:moveTo>
                <a:lnTo>
                  <a:pt x="2601740" y="0"/>
                </a:lnTo>
                <a:lnTo>
                  <a:pt x="2601740" y="2459827"/>
                </a:lnTo>
                <a:lnTo>
                  <a:pt x="0" y="2459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735198" y="4568528"/>
            <a:ext cx="9135494" cy="106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Develop a cost-effective, portable device for real-time milk quality assessment using sensor technologies.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65600" y="1366678"/>
            <a:ext cx="9005092" cy="203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9"/>
              </a:lnSpc>
              <a:spcBef>
                <a:spcPct val="0"/>
              </a:spcBef>
            </a:pPr>
            <a:r>
              <a:rPr lang="en-US" sz="11707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Objective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35198" y="5879857"/>
            <a:ext cx="9135494" cy="257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Critical Analysis: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Milk adulteration is a prevalent issue affecting consumer health.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Traditional quality assessment methods are time-consuming and expensive.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Recent advances in IoT and sensor integration offer automated, real-time monitoring solutions.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154400" cy="2650527"/>
            <a:chOff x="0" y="0"/>
            <a:chExt cx="4254657" cy="698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698081"/>
            </a:xfrm>
            <a:custGeom>
              <a:avLst/>
              <a:gdLst/>
              <a:ahLst/>
              <a:cxnLst/>
              <a:rect l="l" t="t" r="r" b="b"/>
              <a:pathLst>
                <a:path w="4254657" h="698081">
                  <a:moveTo>
                    <a:pt x="0" y="0"/>
                  </a:moveTo>
                  <a:lnTo>
                    <a:pt x="4254657" y="0"/>
                  </a:lnTo>
                  <a:lnTo>
                    <a:pt x="4254657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91733" y="4101760"/>
            <a:ext cx="2004585" cy="1487663"/>
            <a:chOff x="0" y="0"/>
            <a:chExt cx="1308697" cy="9712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53214" y="4147066"/>
            <a:ext cx="2004585" cy="1487663"/>
            <a:chOff x="0" y="0"/>
            <a:chExt cx="1308697" cy="9712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00110" y="1369853"/>
            <a:ext cx="14887780" cy="203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9"/>
              </a:lnSpc>
              <a:spcBef>
                <a:spcPct val="0"/>
              </a:spcBef>
            </a:pPr>
            <a:r>
              <a:rPr lang="en-US" sz="11707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Literature Review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0469" y="4607894"/>
            <a:ext cx="1623848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Çelik, A. (2022, December 31). Using machine learning algorithms to detect milk quality.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717217" y="4124413"/>
            <a:ext cx="2004585" cy="1487663"/>
            <a:chOff x="0" y="0"/>
            <a:chExt cx="1308697" cy="9712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778698" y="4169719"/>
            <a:ext cx="2004585" cy="1487663"/>
            <a:chOff x="0" y="0"/>
            <a:chExt cx="1308697" cy="97122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940830" y="4124413"/>
            <a:ext cx="2004585" cy="1487663"/>
            <a:chOff x="0" y="0"/>
            <a:chExt cx="1308697" cy="97122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002311" y="4169719"/>
            <a:ext cx="2004585" cy="1487663"/>
            <a:chOff x="0" y="0"/>
            <a:chExt cx="1308697" cy="9712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964557" y="4376473"/>
            <a:ext cx="1623848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Durgun, M. (2024). Real-Time Milk Quality Control Using Multi-Spectral Sensing and Edge Computing: Advancing On-Site Detection of Milk Components with XGBoost. Applied Sciences, 14(23), 10916.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194441" y="4500298"/>
            <a:ext cx="162384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González, A. F., Laíño, R. B., Costa-Fernández, J. M., &amp; Soldado, A. (2024). Progress and Challenge of sensors for Dairy Food Safety Monitoring. Sensors, 24(5), 1383. 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224562" y="4113086"/>
            <a:ext cx="2004585" cy="1487663"/>
            <a:chOff x="0" y="0"/>
            <a:chExt cx="1308697" cy="97122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86043" y="4158393"/>
            <a:ext cx="2004585" cy="1487663"/>
            <a:chOff x="0" y="0"/>
            <a:chExt cx="1308697" cy="97122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476412" y="4438385"/>
            <a:ext cx="1623848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Habsari, W., Udin, F., &amp; Arkeman, Y. (2022). An analysis and design of fresh milk smart grading system based on internet of things. IOP Conference Series Earth and Environmental Science, 1063(1), 012059. 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0450046" y="4135739"/>
            <a:ext cx="2004585" cy="1487663"/>
            <a:chOff x="0" y="0"/>
            <a:chExt cx="1308697" cy="97122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511527" y="4181046"/>
            <a:ext cx="2004585" cy="1487663"/>
            <a:chOff x="0" y="0"/>
            <a:chExt cx="1308697" cy="97122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2673659" y="4135739"/>
            <a:ext cx="2004585" cy="1487663"/>
            <a:chOff x="0" y="0"/>
            <a:chExt cx="1308697" cy="97122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35140" y="4181046"/>
            <a:ext cx="2004585" cy="1487663"/>
            <a:chOff x="0" y="0"/>
            <a:chExt cx="1308697" cy="97122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0706911" y="4314560"/>
            <a:ext cx="1623848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Kalaiarasi, G., Anandkumar, A., Kathirvelu, M., Dinakaran, K., &amp; Ashok, J. (2022). IOT Based Milk Analyzer using Arduino with Wi-Fi Module. 2022 IEEE 2nd International Conference on Mobile Networks and Wireless Communications (ICMNWC), 1–5.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935212" y="4337099"/>
            <a:ext cx="1623848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Lal, P. P., Prakash, A. A., Chand, A. A., Prasad, K. A., Mehta, U., Assaf, M. H., Mani, F. S., &amp; Mamun, K. A. (2022). IoT integrated fuzzy classification analysis for detecting adulterants in cow milk. Sensing and Bio-Sensing Research, 36, 100486. 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4958800" y="4113086"/>
            <a:ext cx="2004585" cy="1487663"/>
            <a:chOff x="0" y="0"/>
            <a:chExt cx="1308697" cy="97122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5020282" y="4158393"/>
            <a:ext cx="2004585" cy="1487663"/>
            <a:chOff x="0" y="0"/>
            <a:chExt cx="1308697" cy="97122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5212411" y="4510694"/>
            <a:ext cx="1623848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Machine Learning-Based Classification for milk Quality Assessment. (2025, February 5). IEEE Conference Publication | IEEE Xplore. 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1491733" y="5850606"/>
            <a:ext cx="2004585" cy="1487663"/>
            <a:chOff x="0" y="0"/>
            <a:chExt cx="1308697" cy="971223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553214" y="5895913"/>
            <a:ext cx="2004585" cy="1487663"/>
            <a:chOff x="0" y="0"/>
            <a:chExt cx="1308697" cy="971223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750469" y="6024590"/>
            <a:ext cx="1623848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Mattar, H. L., Minim, L. A., Coimbra, J. S. R., Minim, V. P. R., Saraiva, S. H., &amp; Telis-Romero, J. (2004). Modeling thermal conductivity, specific heat, and density of milk: a neural network approach. International Journal of Food Properties, 7(3), 531–539. 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3717217" y="5873260"/>
            <a:ext cx="2004585" cy="1487663"/>
            <a:chOff x="0" y="0"/>
            <a:chExt cx="1308697" cy="971223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3778698" y="5918566"/>
            <a:ext cx="2004585" cy="1487663"/>
            <a:chOff x="0" y="0"/>
            <a:chExt cx="1308697" cy="971223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5940830" y="5873260"/>
            <a:ext cx="2004585" cy="1487663"/>
            <a:chOff x="0" y="0"/>
            <a:chExt cx="1308697" cy="971223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6002311" y="5918566"/>
            <a:ext cx="2004585" cy="1487663"/>
            <a:chOff x="0" y="0"/>
            <a:chExt cx="1308697" cy="971223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3969067" y="6109156"/>
            <a:ext cx="1623848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Mhapsekar, R. U., O’Shea, N., Davy, S., &amp; Abraham, L. (2024). Hybrid Blended Deep Learning approach for milk quality analysis. IEEE Transactions on Emerging Topics in Computational Intelligence, 8(3), 2253–2268. 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6194441" y="6171069"/>
            <a:ext cx="1623848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Saravanan, S., M, K., S, K. N., S, K. N., &amp; V, N., I. (2021). Smart milk quality analysis and grading using IoT. 2022 6th International Conference on Intelligent Computing and Control Systems (ICICCS), 378–383. 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8224562" y="5861933"/>
            <a:ext cx="2004585" cy="1487663"/>
            <a:chOff x="0" y="0"/>
            <a:chExt cx="1308697" cy="971223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81" name="TextBox 81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8286043" y="5907239"/>
            <a:ext cx="2004585" cy="1487663"/>
            <a:chOff x="0" y="0"/>
            <a:chExt cx="1308697" cy="971223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84" name="TextBox 84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5" name="TextBox 85"/>
          <p:cNvSpPr txBox="1"/>
          <p:nvPr/>
        </p:nvSpPr>
        <p:spPr>
          <a:xfrm>
            <a:off x="8476412" y="6298357"/>
            <a:ext cx="162384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An Edge-Centric industrial IoT solution for smart dairy processing. (2024, September 1). IEEE Journals &amp; Magazine | IEEE Xplore. 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10450046" y="5884586"/>
            <a:ext cx="2004585" cy="1487663"/>
            <a:chOff x="0" y="0"/>
            <a:chExt cx="1308697" cy="971223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88" name="TextBox 88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0511527" y="5929893"/>
            <a:ext cx="2004585" cy="1487663"/>
            <a:chOff x="0" y="0"/>
            <a:chExt cx="1308697" cy="971223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91" name="TextBox 91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2673659" y="5884586"/>
            <a:ext cx="2004585" cy="1487663"/>
            <a:chOff x="0" y="0"/>
            <a:chExt cx="1308697" cy="971223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94" name="TextBox 94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2735140" y="5929893"/>
            <a:ext cx="2004585" cy="1487663"/>
            <a:chOff x="0" y="0"/>
            <a:chExt cx="1308697" cy="971223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8" name="TextBox 98"/>
          <p:cNvSpPr txBox="1"/>
          <p:nvPr/>
        </p:nvSpPr>
        <p:spPr>
          <a:xfrm>
            <a:off x="10701896" y="6317482"/>
            <a:ext cx="162384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An optimized neural network model to predict milk quality. (2024, January 18). IEEE Conference Publication | IEEE Xplore. 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2927270" y="6282194"/>
            <a:ext cx="1623848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Development of IoT based sensor system for detection and identification of milk adulterants. (2024, March 18). IEEE Conference Publication | IEEE Xplore. </a:t>
            </a:r>
          </a:p>
        </p:txBody>
      </p:sp>
      <p:grpSp>
        <p:nvGrpSpPr>
          <p:cNvPr id="100" name="Group 100"/>
          <p:cNvGrpSpPr/>
          <p:nvPr/>
        </p:nvGrpSpPr>
        <p:grpSpPr>
          <a:xfrm>
            <a:off x="14958800" y="5861933"/>
            <a:ext cx="2004585" cy="1487663"/>
            <a:chOff x="0" y="0"/>
            <a:chExt cx="1308697" cy="971223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2" name="TextBox 102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15020282" y="5907239"/>
            <a:ext cx="2004585" cy="1487663"/>
            <a:chOff x="0" y="0"/>
            <a:chExt cx="1308697" cy="971223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5" name="TextBox 105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6" name="TextBox 106"/>
          <p:cNvSpPr txBox="1"/>
          <p:nvPr/>
        </p:nvSpPr>
        <p:spPr>
          <a:xfrm>
            <a:off x="15212411" y="6340135"/>
            <a:ext cx="162384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Empowering Dairy Farmers IoT milk Quality Monitoring devices. (2024, May 9). IEEE Conference Publication | IEEE Xplore. </a:t>
            </a:r>
          </a:p>
        </p:txBody>
      </p:sp>
      <p:grpSp>
        <p:nvGrpSpPr>
          <p:cNvPr id="107" name="Group 107"/>
          <p:cNvGrpSpPr/>
          <p:nvPr/>
        </p:nvGrpSpPr>
        <p:grpSpPr>
          <a:xfrm>
            <a:off x="1491733" y="7691351"/>
            <a:ext cx="2004585" cy="1487663"/>
            <a:chOff x="0" y="0"/>
            <a:chExt cx="1308697" cy="971223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09" name="TextBox 109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1553214" y="7736657"/>
            <a:ext cx="2004585" cy="1487663"/>
            <a:chOff x="0" y="0"/>
            <a:chExt cx="1308697" cy="971223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12" name="TextBox 112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3" name="TextBox 113"/>
          <p:cNvSpPr txBox="1"/>
          <p:nvPr/>
        </p:nvSpPr>
        <p:spPr>
          <a:xfrm>
            <a:off x="1750469" y="7865335"/>
            <a:ext cx="1623848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Gehlot, A., Malik, P. K., Singh, R., Akram, S. V., &amp; Alsuwian, T. (2022). Dairy 4.0: Intelligent Communication Ecosystem for the Cattle Animal Welfare with Blockchain and IoT Enabled Technologies. Applied Sciences, 12(14), 7316. </a:t>
            </a:r>
          </a:p>
        </p:txBody>
      </p:sp>
      <p:grpSp>
        <p:nvGrpSpPr>
          <p:cNvPr id="114" name="Group 114"/>
          <p:cNvGrpSpPr/>
          <p:nvPr/>
        </p:nvGrpSpPr>
        <p:grpSpPr>
          <a:xfrm>
            <a:off x="3717217" y="7714004"/>
            <a:ext cx="2004585" cy="1487663"/>
            <a:chOff x="0" y="0"/>
            <a:chExt cx="1308697" cy="971223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16" name="TextBox 116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3778698" y="7759311"/>
            <a:ext cx="2004585" cy="1487663"/>
            <a:chOff x="0" y="0"/>
            <a:chExt cx="1308697" cy="971223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19" name="TextBox 119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5940830" y="7714004"/>
            <a:ext cx="2004585" cy="1487663"/>
            <a:chOff x="0" y="0"/>
            <a:chExt cx="1308697" cy="971223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22" name="TextBox 122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6002311" y="7759311"/>
            <a:ext cx="2004585" cy="1487663"/>
            <a:chOff x="0" y="0"/>
            <a:chExt cx="1308697" cy="971223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25" name="TextBox 125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6" name="TextBox 126"/>
          <p:cNvSpPr txBox="1"/>
          <p:nvPr/>
        </p:nvSpPr>
        <p:spPr>
          <a:xfrm>
            <a:off x="3969067" y="8139102"/>
            <a:ext cx="1623848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Goyal, K., Kumar, P., &amp; Verma, K. (2024). XAI-empowered IoT multi-sensor system for real-time milk adulteration detection. Food Control, 164, 110495. 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6194441" y="7995142"/>
            <a:ext cx="1623848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Manisha, N., &amp; Jagadeeshwar, M. (2023). BC driven IoT-based food quality traceability system for dairy product using deep learning model. High-Confidence Computing, 3(3), 100121</a:t>
            </a:r>
          </a:p>
        </p:txBody>
      </p:sp>
      <p:grpSp>
        <p:nvGrpSpPr>
          <p:cNvPr id="128" name="Group 128"/>
          <p:cNvGrpSpPr/>
          <p:nvPr/>
        </p:nvGrpSpPr>
        <p:grpSpPr>
          <a:xfrm>
            <a:off x="8224562" y="7702678"/>
            <a:ext cx="2004585" cy="1487663"/>
            <a:chOff x="0" y="0"/>
            <a:chExt cx="1308697" cy="971223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0" name="TextBox 130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8286043" y="7747984"/>
            <a:ext cx="2004585" cy="1487663"/>
            <a:chOff x="0" y="0"/>
            <a:chExt cx="1308697" cy="971223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3" name="TextBox 133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4" name="TextBox 134"/>
          <p:cNvSpPr txBox="1"/>
          <p:nvPr/>
        </p:nvSpPr>
        <p:spPr>
          <a:xfrm>
            <a:off x="8483298" y="8077189"/>
            <a:ext cx="162384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Internet of Things (IoT) and Machine Learning (ML) enabled Livestock Monitoring. (2020, December 14). IEEE Conference Publication | IEEE Xplore. </a:t>
            </a:r>
          </a:p>
        </p:txBody>
      </p:sp>
      <p:grpSp>
        <p:nvGrpSpPr>
          <p:cNvPr id="135" name="Group 135"/>
          <p:cNvGrpSpPr/>
          <p:nvPr/>
        </p:nvGrpSpPr>
        <p:grpSpPr>
          <a:xfrm>
            <a:off x="10450046" y="7725331"/>
            <a:ext cx="2004585" cy="1487663"/>
            <a:chOff x="0" y="0"/>
            <a:chExt cx="1308697" cy="971223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37" name="TextBox 137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10511527" y="7770637"/>
            <a:ext cx="2004585" cy="1487663"/>
            <a:chOff x="0" y="0"/>
            <a:chExt cx="1308697" cy="971223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40" name="TextBox 140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12673659" y="7725331"/>
            <a:ext cx="2004585" cy="1487663"/>
            <a:chOff x="0" y="0"/>
            <a:chExt cx="1308697" cy="971223"/>
          </a:xfrm>
        </p:grpSpPr>
        <p:sp>
          <p:nvSpPr>
            <p:cNvPr id="142" name="Freeform 142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43" name="TextBox 143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12735140" y="7770637"/>
            <a:ext cx="2004585" cy="1487663"/>
            <a:chOff x="0" y="0"/>
            <a:chExt cx="1308697" cy="971223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46" name="TextBox 146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7" name="TextBox 147"/>
          <p:cNvSpPr txBox="1"/>
          <p:nvPr/>
        </p:nvSpPr>
        <p:spPr>
          <a:xfrm>
            <a:off x="10701896" y="8077189"/>
            <a:ext cx="1623848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Milk chain with ML &amp; Blockchain: Revolutionizing Transparency for Ensuring Milk Purity in Dairy Industry. (2024, April 12). IEEE Conference Publication | IEEE Xplore. 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12935212" y="8006469"/>
            <a:ext cx="1623848" cy="101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Vishniakou, U. A., Al-Masri, A. H., &amp; Al-Haji, S. K. (2021). Model and structure of the network internet of things for monitoring milk quality. «System Analysis and Applied Information Science», 1, 39–44.</a:t>
            </a:r>
          </a:p>
        </p:txBody>
      </p:sp>
      <p:grpSp>
        <p:nvGrpSpPr>
          <p:cNvPr id="149" name="Group 149"/>
          <p:cNvGrpSpPr/>
          <p:nvPr/>
        </p:nvGrpSpPr>
        <p:grpSpPr>
          <a:xfrm>
            <a:off x="14958800" y="7702678"/>
            <a:ext cx="2004585" cy="1487663"/>
            <a:chOff x="0" y="0"/>
            <a:chExt cx="1308697" cy="971223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51" name="TextBox 151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5020282" y="7747984"/>
            <a:ext cx="2004585" cy="1487663"/>
            <a:chOff x="0" y="0"/>
            <a:chExt cx="1308697" cy="971223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1308697" cy="971223"/>
            </a:xfrm>
            <a:custGeom>
              <a:avLst/>
              <a:gdLst/>
              <a:ahLst/>
              <a:cxnLst/>
              <a:rect l="l" t="t" r="r" b="b"/>
              <a:pathLst>
                <a:path w="1308697" h="971223">
                  <a:moveTo>
                    <a:pt x="0" y="0"/>
                  </a:moveTo>
                  <a:lnTo>
                    <a:pt x="1308697" y="0"/>
                  </a:lnTo>
                  <a:lnTo>
                    <a:pt x="1308697" y="971223"/>
                  </a:lnTo>
                  <a:lnTo>
                    <a:pt x="0" y="97122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54" name="TextBox 154"/>
            <p:cNvSpPr txBox="1"/>
            <p:nvPr/>
          </p:nvSpPr>
          <p:spPr>
            <a:xfrm>
              <a:off x="0" y="-38100"/>
              <a:ext cx="1308697" cy="1009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5" name="TextBox 155"/>
          <p:cNvSpPr txBox="1"/>
          <p:nvPr/>
        </p:nvSpPr>
        <p:spPr>
          <a:xfrm>
            <a:off x="15212411" y="8180880"/>
            <a:ext cx="1623848" cy="52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DATASET</a:t>
            </a:r>
          </a:p>
          <a:p>
            <a:pPr algn="ctr">
              <a:lnSpc>
                <a:spcPts val="999"/>
              </a:lnSpc>
            </a:pPr>
            <a:r>
              <a:rPr lang="en-US" sz="9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https://www.kaggle.com/datasets/cpluzshrijayan/milkquality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154400" cy="2650527"/>
            <a:chOff x="0" y="0"/>
            <a:chExt cx="4254657" cy="698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698081"/>
            </a:xfrm>
            <a:custGeom>
              <a:avLst/>
              <a:gdLst/>
              <a:ahLst/>
              <a:cxnLst/>
              <a:rect l="l" t="t" r="r" b="b"/>
              <a:pathLst>
                <a:path w="4254657" h="698081">
                  <a:moveTo>
                    <a:pt x="0" y="0"/>
                  </a:moveTo>
                  <a:lnTo>
                    <a:pt x="4254657" y="0"/>
                  </a:lnTo>
                  <a:lnTo>
                    <a:pt x="4254657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00110" y="1369853"/>
            <a:ext cx="15268586" cy="203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9"/>
              </a:lnSpc>
              <a:spcBef>
                <a:spcPct val="0"/>
              </a:spcBef>
            </a:pPr>
            <a:r>
              <a:rPr lang="en-US" sz="11707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COMPonents USED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101760"/>
            <a:ext cx="16043651" cy="5004140"/>
            <a:chOff x="0" y="0"/>
            <a:chExt cx="4225488" cy="13179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25488" cy="1317963"/>
            </a:xfrm>
            <a:custGeom>
              <a:avLst/>
              <a:gdLst/>
              <a:ahLst/>
              <a:cxnLst/>
              <a:rect l="l" t="t" r="r" b="b"/>
              <a:pathLst>
                <a:path w="4225488" h="1317963">
                  <a:moveTo>
                    <a:pt x="0" y="0"/>
                  </a:moveTo>
                  <a:lnTo>
                    <a:pt x="4225488" y="0"/>
                  </a:lnTo>
                  <a:lnTo>
                    <a:pt x="4225488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25488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849" y="4254160"/>
            <a:ext cx="16043651" cy="5004140"/>
            <a:chOff x="0" y="0"/>
            <a:chExt cx="4225488" cy="1317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25488" cy="1317963"/>
            </a:xfrm>
            <a:custGeom>
              <a:avLst/>
              <a:gdLst/>
              <a:ahLst/>
              <a:cxnLst/>
              <a:rect l="l" t="t" r="r" b="b"/>
              <a:pathLst>
                <a:path w="4225488" h="1317963">
                  <a:moveTo>
                    <a:pt x="0" y="0"/>
                  </a:moveTo>
                  <a:lnTo>
                    <a:pt x="4225488" y="0"/>
                  </a:lnTo>
                  <a:lnTo>
                    <a:pt x="4225488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25488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63895" y="4776935"/>
            <a:ext cx="12573262" cy="3834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5" lvl="1" indent="-259082" algn="l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Arduino Uno R3 – Microcontroller for sensor interfacing</a:t>
            </a:r>
          </a:p>
          <a:p>
            <a:pPr marL="518165" lvl="1" indent="-259082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ESP8266 (NodeMCU) – Wi-Fi module for wireless data transmission</a:t>
            </a:r>
          </a:p>
          <a:p>
            <a:pPr marL="518165" lvl="1" indent="-259082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pH Sensor – Measures milk acidity</a:t>
            </a:r>
          </a:p>
          <a:p>
            <a:pPr marL="518165" lvl="1" indent="-259082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Temperature Sensor – Captures milk temperature</a:t>
            </a:r>
          </a:p>
          <a:p>
            <a:pPr marL="518165" lvl="1" indent="-259082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Load Cell with HX711 Module – Measures weight to help calculate milk density</a:t>
            </a:r>
          </a:p>
          <a:p>
            <a:pPr marL="518165" lvl="1" indent="-259082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Color Sensor – Evaluates milk color quality</a:t>
            </a:r>
          </a:p>
          <a:p>
            <a:pPr marL="518165" lvl="1" indent="-259082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OLED Display – Shows real-time milk quality grade on-site</a:t>
            </a:r>
          </a:p>
          <a:p>
            <a:pPr marL="518165" lvl="1" indent="-259082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Power Supply Module – Powers the system (battery or USB)</a:t>
            </a:r>
          </a:p>
          <a:p>
            <a:pPr marL="518165" lvl="1" indent="-259082" algn="l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403B3C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Connecting Wires, Breadboard, and Enclosure – For circuit assembly and protection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154400" cy="2650527"/>
            <a:chOff x="0" y="0"/>
            <a:chExt cx="4254657" cy="698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698081"/>
            </a:xfrm>
            <a:custGeom>
              <a:avLst/>
              <a:gdLst/>
              <a:ahLst/>
              <a:cxnLst/>
              <a:rect l="l" t="t" r="r" b="b"/>
              <a:pathLst>
                <a:path w="4254657" h="698081">
                  <a:moveTo>
                    <a:pt x="0" y="0"/>
                  </a:moveTo>
                  <a:lnTo>
                    <a:pt x="4254657" y="0"/>
                  </a:lnTo>
                  <a:lnTo>
                    <a:pt x="4254657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66913" y="1459586"/>
            <a:ext cx="14782774" cy="187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1"/>
              </a:lnSpc>
              <a:spcBef>
                <a:spcPct val="0"/>
              </a:spcBef>
            </a:pPr>
            <a:r>
              <a:rPr lang="en-US" sz="1077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System Architecture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101760"/>
            <a:ext cx="15918305" cy="5004140"/>
            <a:chOff x="0" y="0"/>
            <a:chExt cx="4192475" cy="13179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2475" cy="1317963"/>
            </a:xfrm>
            <a:custGeom>
              <a:avLst/>
              <a:gdLst/>
              <a:ahLst/>
              <a:cxnLst/>
              <a:rect l="l" t="t" r="r" b="b"/>
              <a:pathLst>
                <a:path w="4192475" h="1317963">
                  <a:moveTo>
                    <a:pt x="0" y="0"/>
                  </a:moveTo>
                  <a:lnTo>
                    <a:pt x="4192475" y="0"/>
                  </a:lnTo>
                  <a:lnTo>
                    <a:pt x="4192475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92475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1100" y="4254160"/>
            <a:ext cx="16078200" cy="5004140"/>
            <a:chOff x="0" y="0"/>
            <a:chExt cx="4234588" cy="1317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34588" cy="1317963"/>
            </a:xfrm>
            <a:custGeom>
              <a:avLst/>
              <a:gdLst/>
              <a:ahLst/>
              <a:cxnLst/>
              <a:rect l="l" t="t" r="r" b="b"/>
              <a:pathLst>
                <a:path w="4234588" h="1317963">
                  <a:moveTo>
                    <a:pt x="0" y="0"/>
                  </a:moveTo>
                  <a:lnTo>
                    <a:pt x="4234588" y="0"/>
                  </a:lnTo>
                  <a:lnTo>
                    <a:pt x="4234588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34588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62742" y="4886789"/>
            <a:ext cx="13286315" cy="322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The IoT-enabled milk quality monitoring system consists of three main layers: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1. Data Acquisition Layer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2. Data Processing &amp; Storage Layer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3. User Interaction Layer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50766"/>
            <a:ext cx="15918305" cy="8385468"/>
            <a:chOff x="0" y="0"/>
            <a:chExt cx="4192475" cy="2208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92475" cy="2208518"/>
            </a:xfrm>
            <a:custGeom>
              <a:avLst/>
              <a:gdLst/>
              <a:ahLst/>
              <a:cxnLst/>
              <a:rect l="l" t="t" r="r" b="b"/>
              <a:pathLst>
                <a:path w="4192475" h="2208518">
                  <a:moveTo>
                    <a:pt x="0" y="0"/>
                  </a:moveTo>
                  <a:lnTo>
                    <a:pt x="4192475" y="0"/>
                  </a:lnTo>
                  <a:lnTo>
                    <a:pt x="4192475" y="2208518"/>
                  </a:lnTo>
                  <a:lnTo>
                    <a:pt x="0" y="2208518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92475" cy="2246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047750"/>
            <a:ext cx="15554144" cy="8229600"/>
            <a:chOff x="0" y="0"/>
            <a:chExt cx="4096565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96565" cy="2167467"/>
            </a:xfrm>
            <a:custGeom>
              <a:avLst/>
              <a:gdLst/>
              <a:ahLst/>
              <a:cxnLst/>
              <a:rect l="l" t="t" r="r" b="b"/>
              <a:pathLst>
                <a:path w="4096565" h="2167467">
                  <a:moveTo>
                    <a:pt x="0" y="0"/>
                  </a:moveTo>
                  <a:lnTo>
                    <a:pt x="4096565" y="0"/>
                  </a:lnTo>
                  <a:lnTo>
                    <a:pt x="409656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9656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04266" y="1593279"/>
            <a:ext cx="10707813" cy="7138542"/>
          </a:xfrm>
          <a:custGeom>
            <a:avLst/>
            <a:gdLst/>
            <a:ahLst/>
            <a:cxnLst/>
            <a:rect l="l" t="t" r="r" b="b"/>
            <a:pathLst>
              <a:path w="10707813" h="7138542">
                <a:moveTo>
                  <a:pt x="0" y="0"/>
                </a:moveTo>
                <a:lnTo>
                  <a:pt x="10707813" y="0"/>
                </a:lnTo>
                <a:lnTo>
                  <a:pt x="10707813" y="7138542"/>
                </a:lnTo>
                <a:lnTo>
                  <a:pt x="0" y="713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154400" cy="2650527"/>
            <a:chOff x="0" y="0"/>
            <a:chExt cx="4254657" cy="698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698081"/>
            </a:xfrm>
            <a:custGeom>
              <a:avLst/>
              <a:gdLst/>
              <a:ahLst/>
              <a:cxnLst/>
              <a:rect l="l" t="t" r="r" b="b"/>
              <a:pathLst>
                <a:path w="4254657" h="698081">
                  <a:moveTo>
                    <a:pt x="0" y="0"/>
                  </a:moveTo>
                  <a:lnTo>
                    <a:pt x="4254657" y="0"/>
                  </a:lnTo>
                  <a:lnTo>
                    <a:pt x="4254657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66913" y="1459586"/>
            <a:ext cx="14782774" cy="187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1"/>
              </a:lnSpc>
              <a:spcBef>
                <a:spcPct val="0"/>
              </a:spcBef>
            </a:pPr>
            <a:r>
              <a:rPr lang="en-US" sz="1077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System Architecture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101760"/>
            <a:ext cx="15918305" cy="5004140"/>
            <a:chOff x="0" y="0"/>
            <a:chExt cx="4192475" cy="13179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2475" cy="1317963"/>
            </a:xfrm>
            <a:custGeom>
              <a:avLst/>
              <a:gdLst/>
              <a:ahLst/>
              <a:cxnLst/>
              <a:rect l="l" t="t" r="r" b="b"/>
              <a:pathLst>
                <a:path w="4192475" h="1317963">
                  <a:moveTo>
                    <a:pt x="0" y="0"/>
                  </a:moveTo>
                  <a:lnTo>
                    <a:pt x="4192475" y="0"/>
                  </a:lnTo>
                  <a:lnTo>
                    <a:pt x="4192475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92475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1100" y="4254160"/>
            <a:ext cx="16078200" cy="5004140"/>
            <a:chOff x="0" y="0"/>
            <a:chExt cx="4234588" cy="1317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34588" cy="1317963"/>
            </a:xfrm>
            <a:custGeom>
              <a:avLst/>
              <a:gdLst/>
              <a:ahLst/>
              <a:cxnLst/>
              <a:rect l="l" t="t" r="r" b="b"/>
              <a:pathLst>
                <a:path w="4234588" h="1317963">
                  <a:moveTo>
                    <a:pt x="0" y="0"/>
                  </a:moveTo>
                  <a:lnTo>
                    <a:pt x="4234588" y="0"/>
                  </a:lnTo>
                  <a:lnTo>
                    <a:pt x="4234588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34588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62742" y="4886789"/>
            <a:ext cx="13286315" cy="339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sz="3399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1. Data Acquisition Layer</a:t>
            </a:r>
          </a:p>
          <a:p>
            <a:pPr marL="734056" lvl="1" indent="-367028" algn="l">
              <a:lnSpc>
                <a:spcPts val="5269"/>
              </a:lnSpc>
              <a:buFont typeface="Arial"/>
              <a:buChar char="•"/>
            </a:pPr>
            <a:r>
              <a:rPr lang="en-US" sz="3399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Sensors: pH, Temperature, Color, and Load Cell</a:t>
            </a:r>
          </a:p>
          <a:p>
            <a:pPr marL="734056" lvl="1" indent="-367028" algn="l">
              <a:lnSpc>
                <a:spcPts val="5269"/>
              </a:lnSpc>
              <a:buFont typeface="Arial"/>
              <a:buChar char="•"/>
            </a:pPr>
            <a:r>
              <a:rPr lang="en-US" sz="3399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Microcontroller: Arduino Uno R3 collects sensor data</a:t>
            </a:r>
          </a:p>
          <a:p>
            <a:pPr marL="734056" lvl="1" indent="-367028" algn="l">
              <a:lnSpc>
                <a:spcPts val="5269"/>
              </a:lnSpc>
              <a:buFont typeface="Arial"/>
              <a:buChar char="•"/>
            </a:pPr>
            <a:r>
              <a:rPr lang="en-US" sz="3399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Wireless Module: ESP8266 (</a:t>
            </a:r>
            <a:r>
              <a:rPr lang="en-US" sz="3399" b="1" dirty="0" err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NodeMCU</a:t>
            </a:r>
            <a:r>
              <a:rPr lang="en-US" sz="3399" b="1" dirty="0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) transmits data to the cloud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9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154400" cy="2650527"/>
            <a:chOff x="0" y="0"/>
            <a:chExt cx="4254657" cy="698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54657" cy="698081"/>
            </a:xfrm>
            <a:custGeom>
              <a:avLst/>
              <a:gdLst/>
              <a:ahLst/>
              <a:cxnLst/>
              <a:rect l="l" t="t" r="r" b="b"/>
              <a:pathLst>
                <a:path w="4254657" h="698081">
                  <a:moveTo>
                    <a:pt x="0" y="0"/>
                  </a:moveTo>
                  <a:lnTo>
                    <a:pt x="4254657" y="0"/>
                  </a:lnTo>
                  <a:lnTo>
                    <a:pt x="4254657" y="698081"/>
                  </a:lnTo>
                  <a:lnTo>
                    <a:pt x="0" y="698081"/>
                  </a:lnTo>
                  <a:close/>
                </a:path>
              </a:pathLst>
            </a:custGeom>
            <a:solidFill>
              <a:srgbClr val="403B3C"/>
            </a:solidFill>
            <a:ln w="3810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54657" cy="73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1100" y="1181100"/>
            <a:ext cx="16154400" cy="2656877"/>
            <a:chOff x="0" y="0"/>
            <a:chExt cx="4254657" cy="6997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54657" cy="699754"/>
            </a:xfrm>
            <a:custGeom>
              <a:avLst/>
              <a:gdLst/>
              <a:ahLst/>
              <a:cxnLst/>
              <a:rect l="l" t="t" r="r" b="b"/>
              <a:pathLst>
                <a:path w="4254657" h="699754">
                  <a:moveTo>
                    <a:pt x="0" y="0"/>
                  </a:moveTo>
                  <a:lnTo>
                    <a:pt x="4254657" y="0"/>
                  </a:lnTo>
                  <a:lnTo>
                    <a:pt x="4254657" y="699754"/>
                  </a:lnTo>
                  <a:lnTo>
                    <a:pt x="0" y="699754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54657" cy="737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66913" y="1459586"/>
            <a:ext cx="14782774" cy="187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91"/>
              </a:lnSpc>
              <a:spcBef>
                <a:spcPct val="0"/>
              </a:spcBef>
            </a:pPr>
            <a:r>
              <a:rPr lang="en-US" sz="10779">
                <a:solidFill>
                  <a:srgbClr val="403B3C"/>
                </a:solidFill>
                <a:latin typeface="Bobby Jones"/>
                <a:ea typeface="Bobby Jones"/>
                <a:cs typeface="Bobby Jones"/>
                <a:sym typeface="Bobby Jones"/>
              </a:rPr>
              <a:t>System Architecture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4101760"/>
            <a:ext cx="15918305" cy="5004140"/>
            <a:chOff x="0" y="0"/>
            <a:chExt cx="4192475" cy="13179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92475" cy="1317963"/>
            </a:xfrm>
            <a:custGeom>
              <a:avLst/>
              <a:gdLst/>
              <a:ahLst/>
              <a:cxnLst/>
              <a:rect l="l" t="t" r="r" b="b"/>
              <a:pathLst>
                <a:path w="4192475" h="1317963">
                  <a:moveTo>
                    <a:pt x="0" y="0"/>
                  </a:moveTo>
                  <a:lnTo>
                    <a:pt x="4192475" y="0"/>
                  </a:lnTo>
                  <a:lnTo>
                    <a:pt x="4192475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403B3C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192475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1100" y="4254160"/>
            <a:ext cx="16078200" cy="5004140"/>
            <a:chOff x="0" y="0"/>
            <a:chExt cx="4234588" cy="1317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34588" cy="1317963"/>
            </a:xfrm>
            <a:custGeom>
              <a:avLst/>
              <a:gdLst/>
              <a:ahLst/>
              <a:cxnLst/>
              <a:rect l="l" t="t" r="r" b="b"/>
              <a:pathLst>
                <a:path w="4234588" h="1317963">
                  <a:moveTo>
                    <a:pt x="0" y="0"/>
                  </a:moveTo>
                  <a:lnTo>
                    <a:pt x="4234588" y="0"/>
                  </a:lnTo>
                  <a:lnTo>
                    <a:pt x="4234588" y="1317963"/>
                  </a:lnTo>
                  <a:lnTo>
                    <a:pt x="0" y="1317963"/>
                  </a:lnTo>
                  <a:close/>
                </a:path>
              </a:pathLst>
            </a:custGeom>
            <a:solidFill>
              <a:srgbClr val="F3CB63"/>
            </a:solidFill>
            <a:ln w="95250" cap="sq">
              <a:solidFill>
                <a:srgbClr val="403B3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34588" cy="1356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62742" y="4621994"/>
            <a:ext cx="13286315" cy="405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9"/>
              </a:lnSpc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2. Data Processing &amp; Storage Layer</a:t>
            </a:r>
          </a:p>
          <a:p>
            <a:pPr marL="734056" lvl="1" indent="-367028" algn="l">
              <a:lnSpc>
                <a:spcPts val="5269"/>
              </a:lnSpc>
              <a:buFont typeface="Arial"/>
              <a:buChar char="•"/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Cloud Platform: Firebase stores real-time sensor data</a:t>
            </a:r>
          </a:p>
          <a:p>
            <a:pPr marL="734056" lvl="1" indent="-367028" algn="l">
              <a:lnSpc>
                <a:spcPts val="5269"/>
              </a:lnSpc>
              <a:buFont typeface="Arial"/>
              <a:buChar char="•"/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ML Integration: LightGBM model fetches data, predicts milk quality (Low, Medium, High), and sends results back to Firebase</a:t>
            </a:r>
          </a:p>
          <a:p>
            <a:pPr marL="734056" lvl="1" indent="-367028" algn="l">
              <a:lnSpc>
                <a:spcPts val="5269"/>
              </a:lnSpc>
              <a:buFont typeface="Arial"/>
              <a:buChar char="•"/>
            </a:pPr>
            <a:r>
              <a:rPr lang="en-US" sz="3399" b="1">
                <a:solidFill>
                  <a:srgbClr val="403B3C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Preprocessing: Feature scaling, outlier removal, and density calculation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1486</Words>
  <Application>Microsoft Macintosh PowerPoint</Application>
  <PresentationFormat>Custom</PresentationFormat>
  <Paragraphs>128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Bobby Jones</vt:lpstr>
      <vt:lpstr>Canva Sans Bold</vt:lpstr>
      <vt:lpstr>Agrandir Narrow</vt:lpstr>
      <vt:lpstr>Agrandir Narrow Bold</vt:lpstr>
      <vt:lpstr>Calibri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DairySense: Smart Milk Detector</dc:title>
  <cp:lastModifiedBy>Microsoft Office User</cp:lastModifiedBy>
  <cp:revision>5</cp:revision>
  <dcterms:created xsi:type="dcterms:W3CDTF">2006-08-16T00:00:00Z</dcterms:created>
  <dcterms:modified xsi:type="dcterms:W3CDTF">2025-05-05T05:41:36Z</dcterms:modified>
  <dc:identifier>DAGeBy4iIgk</dc:identifier>
</cp:coreProperties>
</file>